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9"/>
  </p:notesMasterIdLst>
  <p:sldIdLst>
    <p:sldId id="256" r:id="rId3"/>
    <p:sldId id="258" r:id="rId4"/>
    <p:sldId id="262" r:id="rId5"/>
    <p:sldId id="263" r:id="rId6"/>
    <p:sldId id="264" r:id="rId7"/>
    <p:sldId id="265" r:id="rId8"/>
  </p:sldIdLst>
  <p:sldSz cx="12192000" cy="6858000"/>
  <p:notesSz cx="6858000" cy="9144000"/>
  <p:defaultTextStyle>
    <a:defPPr rtl="0">
      <a:defRPr lang="ja-jp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AAB55F5-2EE2-D1EF-2944-9A425E7CC04C}" name="共有 清水書院" initials="共清" userId="3e41a3d4a68fc2f1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28" autoAdjust="0"/>
    <p:restoredTop sz="94726"/>
  </p:normalViewPr>
  <p:slideViewPr>
    <p:cSldViewPr snapToGrid="0">
      <p:cViewPr varScale="1">
        <p:scale>
          <a:sx n="120" d="100"/>
          <a:sy n="120" d="100"/>
        </p:scale>
        <p:origin x="57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254D63-6655-4322-B449-B785BD7DAA22}" type="datetimeFigureOut">
              <a:rPr kumimoji="1" lang="ja-JP" altLang="en-US" smtClean="0"/>
              <a:t>2026/3/5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44EFBD-FEBF-46EA-A205-656DA18E556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65833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長方形 7"/>
          <p:cNvSpPr/>
          <p:nvPr/>
        </p:nvSpPr>
        <p:spPr bwMode="ltGray">
          <a:xfrm>
            <a:off x="11582401" y="6279780"/>
            <a:ext cx="609600" cy="5782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ja-JP" altLang="en-US" sz="1800" noProof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" name="長方形 8"/>
          <p:cNvSpPr/>
          <p:nvPr/>
        </p:nvSpPr>
        <p:spPr bwMode="gray">
          <a:xfrm>
            <a:off x="11274555" y="6294972"/>
            <a:ext cx="283817" cy="57621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ja-JP" altLang="en-US" sz="1800" noProof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" name="長方形 9"/>
          <p:cNvSpPr/>
          <p:nvPr/>
        </p:nvSpPr>
        <p:spPr bwMode="ltGray">
          <a:xfrm>
            <a:off x="-1" y="-5590"/>
            <a:ext cx="710867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ja-JP" altLang="en-US" sz="1800" noProof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" name="長方形 10"/>
          <p:cNvSpPr/>
          <p:nvPr/>
        </p:nvSpPr>
        <p:spPr bwMode="gray">
          <a:xfrm>
            <a:off x="0" y="0"/>
            <a:ext cx="439271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ja-JP" altLang="en-US" sz="1800" noProof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" name="長方形 11"/>
          <p:cNvSpPr/>
          <p:nvPr/>
        </p:nvSpPr>
        <p:spPr bwMode="ltGray">
          <a:xfrm>
            <a:off x="-2732" y="6287376"/>
            <a:ext cx="12192000" cy="576214"/>
          </a:xfrm>
          <a:prstGeom prst="rect">
            <a:avLst/>
          </a:prstGeom>
          <a:solidFill>
            <a:schemeClr val="accent1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ja-JP" altLang="en-US" sz="1800" noProof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cxnSp>
        <p:nvCxnSpPr>
          <p:cNvPr id="13" name="直線​​コネクタ 12"/>
          <p:cNvCxnSpPr/>
          <p:nvPr/>
        </p:nvCxnSpPr>
        <p:spPr bwMode="white">
          <a:xfrm>
            <a:off x="11576308" y="5638800"/>
            <a:ext cx="0" cy="1219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長方形 13"/>
          <p:cNvSpPr/>
          <p:nvPr/>
        </p:nvSpPr>
        <p:spPr bwMode="black">
          <a:xfrm>
            <a:off x="0" y="6294974"/>
            <a:ext cx="708135" cy="563025"/>
          </a:xfrm>
          <a:prstGeom prst="rect">
            <a:avLst/>
          </a:prstGeom>
          <a:solidFill>
            <a:schemeClr val="accent1">
              <a:lumMod val="50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ja-JP" altLang="en-US" sz="1800" noProof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cxnSp>
        <p:nvCxnSpPr>
          <p:cNvPr id="15" name="直線​​コネクタ 14"/>
          <p:cNvCxnSpPr/>
          <p:nvPr/>
        </p:nvCxnSpPr>
        <p:spPr bwMode="white">
          <a:xfrm>
            <a:off x="726066" y="-559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​​コネクタ 15"/>
          <p:cNvCxnSpPr>
            <a:cxnSpLocks/>
          </p:cNvCxnSpPr>
          <p:nvPr/>
        </p:nvCxnSpPr>
        <p:spPr bwMode="white">
          <a:xfrm flipV="1">
            <a:off x="0" y="6279780"/>
            <a:ext cx="743998" cy="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429302" y="1600201"/>
            <a:ext cx="8331201" cy="2680127"/>
          </a:xfrm>
        </p:spPr>
        <p:txBody>
          <a:bodyPr rtlCol="0">
            <a:noAutofit/>
          </a:bodyPr>
          <a:lstStyle>
            <a:lvl1pPr rtl="0">
              <a:defRPr sz="54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2429302" y="4344916"/>
            <a:ext cx="7518400" cy="1116085"/>
          </a:xfrm>
        </p:spPr>
        <p:txBody>
          <a:bodyPr rtlCol="0">
            <a:normAutofit/>
          </a:bodyPr>
          <a:lstStyle>
            <a:lvl1pPr marL="0" indent="0" algn="l">
              <a:spcBef>
                <a:spcPts val="0"/>
              </a:spcBef>
              <a:buNone/>
              <a:defRPr sz="32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ja-JP" altLang="en-US" noProof="0"/>
              <a:t>マスター サブタイトルの書式設定</a:t>
            </a:r>
            <a:endParaRPr lang="ja-JP" altLang="en-US" noProof="0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8214168" y="6459938"/>
            <a:ext cx="3975100" cy="365125"/>
          </a:xfrm>
        </p:spPr>
        <p:txBody>
          <a:bodyPr rtlCol="0"/>
          <a:lstStyle>
            <a:lvl1pPr>
              <a:defRPr baseline="0">
                <a:solidFill>
                  <a:schemeClr val="tx2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kumimoji="1" lang="en-US" altLang="ja-JP"/>
              <a:t>25</a:t>
            </a:r>
            <a:r>
              <a:rPr kumimoji="1" lang="ja-JP" altLang="en-US"/>
              <a:t>　裁判所と司法権</a:t>
            </a:r>
          </a:p>
        </p:txBody>
      </p:sp>
    </p:spTree>
    <p:extLst>
      <p:ext uri="{BB962C8B-B14F-4D97-AF65-F5344CB8AC3E}">
        <p14:creationId xmlns:p14="http://schemas.microsoft.com/office/powerpoint/2010/main" val="1867497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長方形 10"/>
          <p:cNvSpPr/>
          <p:nvPr/>
        </p:nvSpPr>
        <p:spPr bwMode="gray">
          <a:xfrm>
            <a:off x="0" y="0"/>
            <a:ext cx="609600" cy="6858000"/>
          </a:xfrm>
          <a:prstGeom prst="rect">
            <a:avLst/>
          </a:prstGeom>
          <a:solidFill>
            <a:schemeClr val="accent1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ja-JP" altLang="en-US" sz="1800" noProof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" name="長方形 7"/>
          <p:cNvSpPr/>
          <p:nvPr/>
        </p:nvSpPr>
        <p:spPr bwMode="black">
          <a:xfrm>
            <a:off x="11887200" y="0"/>
            <a:ext cx="30480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ja-JP" altLang="en-US" sz="1800" noProof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" name="長方形 8"/>
          <p:cNvSpPr/>
          <p:nvPr/>
        </p:nvSpPr>
        <p:spPr bwMode="ltGray">
          <a:xfrm>
            <a:off x="4876800" y="0"/>
            <a:ext cx="7018862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ja-JP" altLang="en-US" sz="1800" noProof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4520" y="381000"/>
            <a:ext cx="3294280" cy="1371600"/>
          </a:xfrm>
        </p:spPr>
        <p:txBody>
          <a:bodyPr rtlCol="0" anchor="b">
            <a:normAutofit/>
          </a:bodyPr>
          <a:lstStyle>
            <a:lvl1pPr algn="l" rtl="0">
              <a:defRPr sz="2800" b="0" cap="all" baseline="0">
                <a:solidFill>
                  <a:schemeClr val="tx1">
                    <a:lumMod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図プレースホルダー 2" descr="画像を追加する空のプレースホルダー。プレースホルダーをクリックし、追加する画像を選択します"/>
          <p:cNvSpPr>
            <a:spLocks noGrp="1"/>
          </p:cNvSpPr>
          <p:nvPr>
            <p:ph type="pic" idx="1"/>
          </p:nvPr>
        </p:nvSpPr>
        <p:spPr bwMode="auto">
          <a:xfrm>
            <a:off x="5181600" y="482600"/>
            <a:ext cx="6197600" cy="5689600"/>
          </a:xfrm>
          <a:ln w="1905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2800" baseline="0">
                <a:solidFill>
                  <a:schemeClr val="tx2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ja-JP" altLang="en-US" noProof="0"/>
              <a:t>アイコンをクリックして図を追加</a:t>
            </a:r>
            <a:endParaRPr lang="ja-JP" altLang="en-US" noProof="0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074520" y="1828800"/>
            <a:ext cx="3294280" cy="4343400"/>
          </a:xfrm>
        </p:spPr>
        <p:txBody>
          <a:bodyPr rtlCol="0">
            <a:normAutofit/>
          </a:bodyPr>
          <a:lstStyle>
            <a:lvl1pPr marL="0" indent="0" rtl="0">
              <a:buNone/>
              <a:defRPr sz="20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ja-JP" altLang="en-US" noProof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>
          <a:xfrm>
            <a:off x="5028921" y="6356352"/>
            <a:ext cx="1404366" cy="365125"/>
          </a:xfrm>
          <a:prstGeom prst="rect">
            <a:avLst/>
          </a:prstGeom>
        </p:spPr>
        <p:txBody>
          <a:bodyPr rtlCol="0"/>
          <a:lstStyle>
            <a:lvl1pPr>
              <a:defRPr baseline="0">
                <a:solidFill>
                  <a:schemeClr val="tx2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1CD9707F-FF53-4F07-B1E9-6677B7E1B658}" type="datetime1">
              <a:rPr kumimoji="1" lang="ja-JP" altLang="en-US" smtClean="0"/>
              <a:t>2026/3/5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baseline="0">
                <a:solidFill>
                  <a:schemeClr val="tx2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kumimoji="1" lang="en-US" altLang="ja-JP"/>
              <a:t>25</a:t>
            </a:r>
            <a:r>
              <a:rPr kumimoji="1" lang="ja-JP" altLang="en-US"/>
              <a:t>　裁判所と司法権</a:t>
            </a: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10769601" y="6356352"/>
            <a:ext cx="609600" cy="365125"/>
          </a:xfrm>
          <a:prstGeom prst="rect">
            <a:avLst/>
          </a:prstGeom>
        </p:spPr>
        <p:txBody>
          <a:bodyPr rtlCol="0"/>
          <a:lstStyle>
            <a:lvl1pPr>
              <a:defRPr baseline="0">
                <a:solidFill>
                  <a:schemeClr val="tx2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6170A451-898C-47EE-8AC4-C79C9FEDA30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10" name="直線​​コネクタ 9"/>
          <p:cNvCxnSpPr/>
          <p:nvPr/>
        </p:nvCxnSpPr>
        <p:spPr bwMode="white">
          <a:xfrm>
            <a:off x="11882962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5167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>
            <a:lvl1pPr rtl="0">
              <a:defRPr/>
            </a:lvl1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ja-JP" altLang="en-US" noProof="0"/>
              <a:t>マスター テキストの書式設定</a:t>
            </a:r>
          </a:p>
          <a:p>
            <a:pPr lvl="1" rt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 rt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 rt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 rt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>
          <a:xfrm>
            <a:off x="5028921" y="6356352"/>
            <a:ext cx="1404366" cy="365125"/>
          </a:xfrm>
          <a:prstGeom prst="rect">
            <a:avLst/>
          </a:prstGeom>
        </p:spPr>
        <p:txBody>
          <a:bodyPr rtlCol="0"/>
          <a:lstStyle/>
          <a:p>
            <a:fld id="{9DC10EA7-1145-491B-9047-36F0569621EB}" type="datetime1">
              <a:rPr kumimoji="1" lang="ja-JP" altLang="en-US" smtClean="0"/>
              <a:t>2026/3/5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kumimoji="1" lang="en-US" altLang="ja-JP"/>
              <a:t>25</a:t>
            </a:r>
            <a:r>
              <a:rPr kumimoji="1" lang="ja-JP" altLang="en-US"/>
              <a:t>　裁判所と司法権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10769601" y="6356352"/>
            <a:ext cx="609600" cy="365125"/>
          </a:xfrm>
          <a:prstGeom prst="rect">
            <a:avLst/>
          </a:prstGeom>
        </p:spPr>
        <p:txBody>
          <a:bodyPr rtlCol="0"/>
          <a:lstStyle/>
          <a:p>
            <a:fld id="{6170A451-898C-47EE-8AC4-C79C9FEDA30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47642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1pPr rtl="0">
              <a:defRPr/>
            </a:lvl1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ja-JP" altLang="en-US" noProof="0"/>
              <a:t>マスター テキストの書式設定</a:t>
            </a:r>
          </a:p>
          <a:p>
            <a:pPr lvl="1" rt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 rt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 rt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 rt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  <a:endParaRPr lang="ja-JP" altLang="en-US" noProof="0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kumimoji="1" lang="en-US" altLang="ja-JP"/>
              <a:t>1</a:t>
            </a:r>
            <a:r>
              <a:rPr kumimoji="1" lang="ja-JP" altLang="en-US"/>
              <a:t>　社会に生きる私たち</a:t>
            </a:r>
          </a:p>
        </p:txBody>
      </p:sp>
    </p:spTree>
    <p:extLst>
      <p:ext uri="{BB962C8B-B14F-4D97-AF65-F5344CB8AC3E}">
        <p14:creationId xmlns:p14="http://schemas.microsoft.com/office/powerpoint/2010/main" val="2189982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段組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1593851" y="1600200"/>
            <a:ext cx="4815840" cy="4572000"/>
          </a:xfrm>
        </p:spPr>
        <p:txBody>
          <a:bodyPr rtlCol="0"/>
          <a:lstStyle>
            <a:lvl1pPr rtl="0"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ja-JP" altLang="en-US" noProof="0"/>
              <a:t>マスター テキストの書式設定</a:t>
            </a:r>
          </a:p>
          <a:p>
            <a:pPr lvl="1" rt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 rt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 rt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 rt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  <a:endParaRPr lang="ja-JP" altLang="en-US" noProof="0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563360" y="1600200"/>
            <a:ext cx="4815840" cy="4572000"/>
          </a:xfrm>
        </p:spPr>
        <p:txBody>
          <a:bodyPr rtlCol="0"/>
          <a:lstStyle>
            <a:lvl1pPr rtl="0"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 baseline="0"/>
            </a:lvl6pPr>
            <a:lvl7pPr>
              <a:defRPr sz="1800" baseline="0"/>
            </a:lvl7pPr>
            <a:lvl8pPr>
              <a:defRPr sz="1800" baseline="0"/>
            </a:lvl8pPr>
            <a:lvl9pPr>
              <a:defRPr sz="1800" baseline="0"/>
            </a:lvl9pPr>
          </a:lstStyle>
          <a:p>
            <a:pPr lvl="0" rtl="0"/>
            <a:r>
              <a:rPr lang="ja-JP" altLang="en-US" noProof="0"/>
              <a:t>マスター テキストの書式設定</a:t>
            </a:r>
          </a:p>
          <a:p>
            <a:pPr lvl="1" rt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 rt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 rt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 rt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  <a:endParaRPr lang="ja-JP" altLang="en-US" noProof="0" dirty="0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64960A5-81E6-4600-BFF4-9DDBC12AE632}" type="datetime1">
              <a:rPr kumimoji="1" lang="ja-JP" altLang="en-US" smtClean="0"/>
              <a:t>2026/3/5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kumimoji="1" lang="en-US" altLang="ja-JP"/>
              <a:t>1</a:t>
            </a:r>
            <a:r>
              <a:rPr kumimoji="1" lang="ja-JP" altLang="en-US"/>
              <a:t>　社会に生きる私たち</a:t>
            </a: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6170A451-898C-47EE-8AC4-C79C9FEDA30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0023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1593851" y="1499616"/>
            <a:ext cx="4820143" cy="938784"/>
          </a:xfrm>
        </p:spPr>
        <p:txBody>
          <a:bodyPr rtlCol="0" anchor="b">
            <a:noAutofit/>
          </a:bodyPr>
          <a:lstStyle>
            <a:lvl1pPr marL="0" indent="0" rtl="0">
              <a:spcBef>
                <a:spcPts val="0"/>
              </a:spcBef>
              <a:buNone/>
              <a:defRPr sz="2400" b="0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ja-JP" altLang="en-US" noProof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1593851" y="2514707"/>
            <a:ext cx="4815840" cy="3657493"/>
          </a:xfrm>
        </p:spPr>
        <p:txBody>
          <a:bodyPr rtlCol="0">
            <a:normAutofit/>
          </a:bodyPr>
          <a:lstStyle>
            <a:lvl1pPr rtl="0"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 rtl="0"/>
            <a:r>
              <a:rPr lang="ja-JP" altLang="en-US" noProof="0"/>
              <a:t>マスター テキストの書式設定</a:t>
            </a:r>
          </a:p>
          <a:p>
            <a:pPr lvl="1" rt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 rt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 rt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 rt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  <a:endParaRPr lang="ja-JP" altLang="en-US" noProof="0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559057" y="1499616"/>
            <a:ext cx="4820143" cy="938784"/>
          </a:xfrm>
        </p:spPr>
        <p:txBody>
          <a:bodyPr rtlCol="0" anchor="b">
            <a:noAutofit/>
          </a:bodyPr>
          <a:lstStyle>
            <a:lvl1pPr marL="0" indent="0" rtl="0">
              <a:spcBef>
                <a:spcPts val="0"/>
              </a:spcBef>
              <a:buNone/>
              <a:defRPr sz="2400" b="0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ja-JP" altLang="en-US" noProof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559057" y="2514600"/>
            <a:ext cx="4820143" cy="3655568"/>
          </a:xfrm>
        </p:spPr>
        <p:txBody>
          <a:bodyPr rtlCol="0">
            <a:normAutofit/>
          </a:bodyPr>
          <a:lstStyle>
            <a:lvl1pPr rtl="0"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ja-JP" altLang="en-US" noProof="0"/>
              <a:t>マスター テキストの書式設定</a:t>
            </a:r>
          </a:p>
          <a:p>
            <a:pPr lvl="1" rt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 rt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 rt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 rt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  <a:endParaRPr lang="ja-JP" altLang="en-US" noProof="0" dirty="0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853EC36-33BD-4DFF-9293-1D5EA3DB8810}" type="datetime1">
              <a:rPr kumimoji="1" lang="ja-JP" altLang="en-US" smtClean="0"/>
              <a:t>2026/3/5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kumimoji="1" lang="en-US" altLang="ja-JP"/>
              <a:t>1</a:t>
            </a:r>
            <a:r>
              <a:rPr kumimoji="1" lang="ja-JP" altLang="en-US"/>
              <a:t>　社会に生きる私たち</a:t>
            </a:r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6170A451-898C-47EE-8AC4-C79C9FEDA30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75842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853BF5D-8EE9-4753-A97C-EA0758C4FCE2}" type="datetime1">
              <a:rPr kumimoji="1" lang="ja-JP" altLang="en-US" smtClean="0"/>
              <a:t>2026/3/5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kumimoji="1" lang="en-US" altLang="ja-JP"/>
              <a:t>1</a:t>
            </a:r>
            <a:r>
              <a:rPr kumimoji="1" lang="ja-JP" altLang="en-US"/>
              <a:t>　社会に生きる私たち</a:t>
            </a: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6170A451-898C-47EE-8AC4-C79C9FEDA30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2122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長方形 4"/>
          <p:cNvSpPr/>
          <p:nvPr/>
        </p:nvSpPr>
        <p:spPr bwMode="ltGray">
          <a:xfrm>
            <a:off x="626403" y="0"/>
            <a:ext cx="3048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ja-JP" altLang="en-US" sz="1800" noProof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" name="長方形 5"/>
          <p:cNvSpPr/>
          <p:nvPr/>
        </p:nvSpPr>
        <p:spPr bwMode="gray">
          <a:xfrm>
            <a:off x="0" y="0"/>
            <a:ext cx="609600" cy="6858000"/>
          </a:xfrm>
          <a:prstGeom prst="rect">
            <a:avLst/>
          </a:prstGeom>
          <a:solidFill>
            <a:schemeClr val="accent1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ja-JP" altLang="en-US" sz="1800" noProof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cxnSp>
        <p:nvCxnSpPr>
          <p:cNvPr id="7" name="直線​​コネクタ 6"/>
          <p:cNvCxnSpPr/>
          <p:nvPr/>
        </p:nvCxnSpPr>
        <p:spPr bwMode="white">
          <a:xfrm>
            <a:off x="617304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長方形 7"/>
          <p:cNvSpPr/>
          <p:nvPr/>
        </p:nvSpPr>
        <p:spPr bwMode="gray">
          <a:xfrm>
            <a:off x="10972800" y="0"/>
            <a:ext cx="922861" cy="6858000"/>
          </a:xfrm>
          <a:prstGeom prst="rect">
            <a:avLst/>
          </a:prstGeom>
          <a:solidFill>
            <a:schemeClr val="accent1">
              <a:lumMod val="75000"/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ja-JP" altLang="en-US" sz="1800" noProof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" name="長方形 8"/>
          <p:cNvSpPr/>
          <p:nvPr/>
        </p:nvSpPr>
        <p:spPr bwMode="black">
          <a:xfrm>
            <a:off x="11895662" y="0"/>
            <a:ext cx="304800" cy="6858000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ja-JP" altLang="en-US" sz="1800" noProof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764960A5-81E6-4600-BFF4-9DDBC12AE632}" type="datetime1">
              <a:rPr kumimoji="1" lang="ja-JP" altLang="en-US" smtClean="0"/>
              <a:t>2026/3/5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kumimoji="1" lang="en-US" altLang="ja-JP"/>
              <a:t>1</a:t>
            </a:r>
            <a:r>
              <a:rPr kumimoji="1" lang="ja-JP" altLang="en-US"/>
              <a:t>　社会に生きる私たち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6170A451-898C-47EE-8AC4-C79C9FEDA30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4691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長方形 7"/>
          <p:cNvSpPr/>
          <p:nvPr/>
        </p:nvSpPr>
        <p:spPr bwMode="gray">
          <a:xfrm>
            <a:off x="621955" y="0"/>
            <a:ext cx="4148797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ja-JP" altLang="en-US" sz="1800" noProof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" name="長方形 8"/>
          <p:cNvSpPr/>
          <p:nvPr/>
        </p:nvSpPr>
        <p:spPr bwMode="ltGray">
          <a:xfrm>
            <a:off x="0" y="0"/>
            <a:ext cx="609600" cy="6858000"/>
          </a:xfrm>
          <a:prstGeom prst="rect">
            <a:avLst/>
          </a:prstGeom>
          <a:solidFill>
            <a:schemeClr val="accent1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ja-JP" altLang="en-US" sz="1800" noProof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cxnSp>
        <p:nvCxnSpPr>
          <p:cNvPr id="10" name="直線​​コネクタ 9"/>
          <p:cNvCxnSpPr/>
          <p:nvPr/>
        </p:nvCxnSpPr>
        <p:spPr bwMode="white">
          <a:xfrm>
            <a:off x="621954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長方形 10"/>
          <p:cNvSpPr/>
          <p:nvPr/>
        </p:nvSpPr>
        <p:spPr bwMode="gray">
          <a:xfrm>
            <a:off x="11887200" y="0"/>
            <a:ext cx="30480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ja-JP" altLang="en-US" sz="1800" noProof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 bwMode="white">
          <a:xfrm>
            <a:off x="1074520" y="381000"/>
            <a:ext cx="3294280" cy="1371600"/>
          </a:xfrm>
        </p:spPr>
        <p:txBody>
          <a:bodyPr rtlCol="0" anchor="b">
            <a:normAutofit/>
          </a:bodyPr>
          <a:lstStyle>
            <a:lvl1pPr algn="l" rtl="0">
              <a:defRPr sz="2800" b="0" cap="all" baseline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1600" y="482600"/>
            <a:ext cx="6197600" cy="5689600"/>
          </a:xfrm>
        </p:spPr>
        <p:txBody>
          <a:bodyPr rtlCol="0">
            <a:normAutofit/>
          </a:bodyPr>
          <a:lstStyle>
            <a:lvl1pPr rtl="0">
              <a:defRPr sz="28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>
              <a:defRPr sz="2400">
                <a:latin typeface="Meiryo UI" panose="020B0604030504040204" pitchFamily="50" charset="-128"/>
                <a:ea typeface="Meiryo UI" panose="020B0604030504040204" pitchFamily="50" charset="-128"/>
              </a:defRPr>
            </a:lvl2pPr>
            <a:lvl3pPr>
              <a:defRPr sz="2000">
                <a:latin typeface="Meiryo UI" panose="020B0604030504040204" pitchFamily="50" charset="-128"/>
                <a:ea typeface="Meiryo UI" panose="020B0604030504040204" pitchFamily="50" charset="-128"/>
              </a:defRPr>
            </a:lvl3pPr>
            <a:lvl4pPr>
              <a:defRPr sz="1800">
                <a:latin typeface="Meiryo UI" panose="020B0604030504040204" pitchFamily="50" charset="-128"/>
                <a:ea typeface="Meiryo UI" panose="020B0604030504040204" pitchFamily="50" charset="-128"/>
              </a:defRPr>
            </a:lvl4pPr>
            <a:lvl5pPr>
              <a:defRPr sz="1800">
                <a:latin typeface="Meiryo UI" panose="020B0604030504040204" pitchFamily="50" charset="-128"/>
                <a:ea typeface="Meiryo UI" panose="020B0604030504040204" pitchFamily="50" charset="-128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 baseline="0"/>
            </a:lvl8pPr>
            <a:lvl9pPr>
              <a:defRPr sz="1800" baseline="0"/>
            </a:lvl9pPr>
          </a:lstStyle>
          <a:p>
            <a:pPr lvl="0" rtl="0"/>
            <a:r>
              <a:rPr lang="ja-JP" altLang="en-US" noProof="0"/>
              <a:t>マスター テキストの書式設定</a:t>
            </a:r>
          </a:p>
          <a:p>
            <a:pPr lvl="1" rt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 rt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 rt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 rt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  <a:endParaRPr lang="ja-JP" altLang="en-US" noProof="0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 bwMode="white">
          <a:xfrm>
            <a:off x="1074520" y="1828800"/>
            <a:ext cx="3294280" cy="4343400"/>
          </a:xfrm>
        </p:spPr>
        <p:txBody>
          <a:bodyPr rtlCol="0">
            <a:normAutofit/>
          </a:bodyPr>
          <a:lstStyle>
            <a:lvl1pPr marL="0" indent="0" rtl="0">
              <a:buNone/>
              <a:defRPr sz="20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ja-JP" altLang="en-US" noProof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50CA960B-D1AA-4870-83AF-C567B025AAC8}" type="datetime1">
              <a:rPr kumimoji="1" lang="ja-JP" altLang="en-US" smtClean="0"/>
              <a:t>2026/3/5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kumimoji="1" lang="en-US" altLang="ja-JP"/>
              <a:t>1</a:t>
            </a:r>
            <a:r>
              <a:rPr kumimoji="1" lang="ja-JP" altLang="en-US"/>
              <a:t>　社会に生きる私たち</a:t>
            </a: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6170A451-898C-47EE-8AC4-C79C9FEDA30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8024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長方形 10"/>
          <p:cNvSpPr/>
          <p:nvPr/>
        </p:nvSpPr>
        <p:spPr bwMode="gray">
          <a:xfrm>
            <a:off x="0" y="0"/>
            <a:ext cx="609600" cy="6858000"/>
          </a:xfrm>
          <a:prstGeom prst="rect">
            <a:avLst/>
          </a:prstGeom>
          <a:solidFill>
            <a:schemeClr val="accent1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ja-JP" altLang="en-US" sz="1800" noProof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" name="長方形 7"/>
          <p:cNvSpPr/>
          <p:nvPr/>
        </p:nvSpPr>
        <p:spPr bwMode="black">
          <a:xfrm>
            <a:off x="11887200" y="0"/>
            <a:ext cx="30480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ja-JP" altLang="en-US" sz="1800" noProof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" name="長方形 8"/>
          <p:cNvSpPr/>
          <p:nvPr/>
        </p:nvSpPr>
        <p:spPr bwMode="ltGray">
          <a:xfrm>
            <a:off x="4876800" y="0"/>
            <a:ext cx="7018862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ja-JP" altLang="en-US" sz="1800" noProof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74520" y="381000"/>
            <a:ext cx="3294280" cy="1371600"/>
          </a:xfrm>
        </p:spPr>
        <p:txBody>
          <a:bodyPr rtlCol="0" anchor="b">
            <a:normAutofit/>
          </a:bodyPr>
          <a:lstStyle>
            <a:lvl1pPr algn="l" rtl="0">
              <a:defRPr sz="2800" b="0" cap="all" baseline="0">
                <a:solidFill>
                  <a:schemeClr val="tx1">
                    <a:lumMod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図プレースホルダー 2" descr="画像を追加する空のプレースホルダー。プレースホルダーをクリックし、追加する画像を選択します"/>
          <p:cNvSpPr>
            <a:spLocks noGrp="1"/>
          </p:cNvSpPr>
          <p:nvPr>
            <p:ph type="pic" idx="1"/>
          </p:nvPr>
        </p:nvSpPr>
        <p:spPr bwMode="auto">
          <a:xfrm>
            <a:off x="5181600" y="482600"/>
            <a:ext cx="6197600" cy="5689600"/>
          </a:xfrm>
          <a:ln w="1905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2800" baseline="0">
                <a:solidFill>
                  <a:schemeClr val="tx2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ja-JP" altLang="en-US" noProof="0"/>
              <a:t>アイコンをクリックして図を追加</a:t>
            </a:r>
            <a:endParaRPr lang="ja-JP" altLang="en-US" noProof="0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074520" y="1828800"/>
            <a:ext cx="3294280" cy="4343400"/>
          </a:xfrm>
        </p:spPr>
        <p:txBody>
          <a:bodyPr rtlCol="0">
            <a:normAutofit/>
          </a:bodyPr>
          <a:lstStyle>
            <a:lvl1pPr marL="0" indent="0" rtl="0">
              <a:buNone/>
              <a:defRPr sz="20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ja-JP" altLang="en-US" noProof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baseline="0">
                <a:solidFill>
                  <a:schemeClr val="tx2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1A96F630-2C8E-4913-82D8-26BDA54E3F0F}" type="datetime1">
              <a:rPr kumimoji="1" lang="ja-JP" altLang="en-US" smtClean="0"/>
              <a:t>2026/3/5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 baseline="0">
                <a:solidFill>
                  <a:schemeClr val="tx2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kumimoji="1" lang="en-US" altLang="ja-JP"/>
              <a:t>1</a:t>
            </a:r>
            <a:r>
              <a:rPr kumimoji="1" lang="ja-JP" altLang="en-US"/>
              <a:t>　社会に生きる私たち</a:t>
            </a: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 baseline="0">
                <a:solidFill>
                  <a:schemeClr val="tx2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6170A451-898C-47EE-8AC4-C79C9FEDA30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10" name="直線​​コネクタ 9"/>
          <p:cNvCxnSpPr/>
          <p:nvPr/>
        </p:nvCxnSpPr>
        <p:spPr bwMode="white">
          <a:xfrm>
            <a:off x="11882962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7573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>
            <a:lvl1pPr rtl="0">
              <a:defRPr/>
            </a:lvl1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ja-JP" altLang="en-US" noProof="0"/>
              <a:t>マスター テキストの書式設定</a:t>
            </a:r>
          </a:p>
          <a:p>
            <a:pPr lvl="1" rt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 rt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 rt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 rt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68B0C7-77BF-440A-B2C8-3582AA64ABEF}" type="datetime1">
              <a:rPr kumimoji="1" lang="ja-JP" altLang="en-US" smtClean="0"/>
              <a:t>2026/3/5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kumimoji="1" lang="en-US" altLang="ja-JP"/>
              <a:t>1</a:t>
            </a:r>
            <a:r>
              <a:rPr kumimoji="1" lang="ja-JP" altLang="en-US"/>
              <a:t>　社会に生きる私たち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6170A451-898C-47EE-8AC4-C79C9FEDA30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8178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長方形 7"/>
          <p:cNvSpPr/>
          <p:nvPr/>
        </p:nvSpPr>
        <p:spPr bwMode="ltGray">
          <a:xfrm>
            <a:off x="11582401" y="6279780"/>
            <a:ext cx="609600" cy="5782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ja-JP" altLang="en-US" sz="1800" noProof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" name="長方形 8"/>
          <p:cNvSpPr/>
          <p:nvPr/>
        </p:nvSpPr>
        <p:spPr bwMode="gray">
          <a:xfrm>
            <a:off x="11274555" y="6294972"/>
            <a:ext cx="283817" cy="57621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ja-JP" altLang="en-US" sz="1800" noProof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" name="長方形 11"/>
          <p:cNvSpPr/>
          <p:nvPr/>
        </p:nvSpPr>
        <p:spPr bwMode="ltGray">
          <a:xfrm>
            <a:off x="-2732" y="6287376"/>
            <a:ext cx="12192000" cy="576214"/>
          </a:xfrm>
          <a:prstGeom prst="rect">
            <a:avLst/>
          </a:prstGeom>
          <a:solidFill>
            <a:schemeClr val="accent1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ja-JP" altLang="en-US" sz="1800" noProof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cxnSp>
        <p:nvCxnSpPr>
          <p:cNvPr id="13" name="直線​​コネクタ 12"/>
          <p:cNvCxnSpPr/>
          <p:nvPr/>
        </p:nvCxnSpPr>
        <p:spPr bwMode="white">
          <a:xfrm>
            <a:off x="11576308" y="5638800"/>
            <a:ext cx="0" cy="1219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長方形 13"/>
          <p:cNvSpPr/>
          <p:nvPr/>
        </p:nvSpPr>
        <p:spPr bwMode="black">
          <a:xfrm>
            <a:off x="0" y="6294974"/>
            <a:ext cx="708135" cy="563025"/>
          </a:xfrm>
          <a:prstGeom prst="rect">
            <a:avLst/>
          </a:prstGeom>
          <a:solidFill>
            <a:schemeClr val="accent1">
              <a:lumMod val="50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ja-JP" altLang="en-US" sz="1800" noProof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cxnSp>
        <p:nvCxnSpPr>
          <p:cNvPr id="15" name="直線​​コネクタ 14"/>
          <p:cNvCxnSpPr/>
          <p:nvPr/>
        </p:nvCxnSpPr>
        <p:spPr bwMode="white">
          <a:xfrm>
            <a:off x="726066" y="-559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​​コネクタ 15"/>
          <p:cNvCxnSpPr>
            <a:cxnSpLocks/>
          </p:cNvCxnSpPr>
          <p:nvPr/>
        </p:nvCxnSpPr>
        <p:spPr bwMode="white">
          <a:xfrm flipV="1">
            <a:off x="0" y="6279780"/>
            <a:ext cx="743998" cy="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8214168" y="6459938"/>
            <a:ext cx="3975100" cy="365125"/>
          </a:xfrm>
        </p:spPr>
        <p:txBody>
          <a:bodyPr rtlCol="0"/>
          <a:lstStyle>
            <a:lvl1pPr>
              <a:defRPr baseline="0">
                <a:solidFill>
                  <a:schemeClr val="tx2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kumimoji="1" lang="en-US" altLang="ja-JP"/>
              <a:t>25</a:t>
            </a:r>
            <a:r>
              <a:rPr kumimoji="1" lang="ja-JP" altLang="en-US"/>
              <a:t>　裁判所と司法権</a:t>
            </a:r>
          </a:p>
        </p:txBody>
      </p:sp>
    </p:spTree>
    <p:extLst>
      <p:ext uri="{BB962C8B-B14F-4D97-AF65-F5344CB8AC3E}">
        <p14:creationId xmlns:p14="http://schemas.microsoft.com/office/powerpoint/2010/main" val="3587349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長方形 6"/>
          <p:cNvSpPr/>
          <p:nvPr/>
        </p:nvSpPr>
        <p:spPr bwMode="black">
          <a:xfrm>
            <a:off x="11887200" y="0"/>
            <a:ext cx="304800" cy="6858000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ja-JP" altLang="en-US" sz="1800" noProof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" name="長方形 7"/>
          <p:cNvSpPr/>
          <p:nvPr/>
        </p:nvSpPr>
        <p:spPr bwMode="ltGray">
          <a:xfrm>
            <a:off x="617304" y="0"/>
            <a:ext cx="6096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ja-JP" altLang="en-US" sz="1800" noProof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" name="長方形 8"/>
          <p:cNvSpPr/>
          <p:nvPr/>
        </p:nvSpPr>
        <p:spPr bwMode="gray">
          <a:xfrm>
            <a:off x="0" y="0"/>
            <a:ext cx="609600" cy="6858000"/>
          </a:xfrm>
          <a:prstGeom prst="rect">
            <a:avLst/>
          </a:prstGeom>
          <a:solidFill>
            <a:schemeClr val="accent1">
              <a:lumMod val="75000"/>
              <a:alpha val="878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ja-JP" altLang="en-US" sz="1800" noProof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" name="長方形 9"/>
          <p:cNvSpPr/>
          <p:nvPr/>
        </p:nvSpPr>
        <p:spPr bwMode="black">
          <a:xfrm>
            <a:off x="617304" y="736219"/>
            <a:ext cx="609600" cy="609600"/>
          </a:xfrm>
          <a:prstGeom prst="rect">
            <a:avLst/>
          </a:prstGeom>
          <a:solidFill>
            <a:schemeClr val="accent1">
              <a:lumMod val="50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ja-JP" altLang="en-US" sz="1800" noProof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cxnSp>
        <p:nvCxnSpPr>
          <p:cNvPr id="11" name="直線​​コネクタ 10"/>
          <p:cNvCxnSpPr/>
          <p:nvPr/>
        </p:nvCxnSpPr>
        <p:spPr bwMode="white">
          <a:xfrm>
            <a:off x="617304" y="736219"/>
            <a:ext cx="6096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​​コネクタ 11"/>
          <p:cNvCxnSpPr/>
          <p:nvPr/>
        </p:nvCxnSpPr>
        <p:spPr bwMode="white">
          <a:xfrm>
            <a:off x="617304" y="1345819"/>
            <a:ext cx="6096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パイ"/>
          <p:cNvSpPr>
            <a:spLocks/>
          </p:cNvSpPr>
          <p:nvPr/>
        </p:nvSpPr>
        <p:spPr bwMode="white">
          <a:xfrm rot="5400000">
            <a:off x="756336" y="898064"/>
            <a:ext cx="336023" cy="294174"/>
          </a:xfrm>
          <a:custGeom>
            <a:avLst/>
            <a:gdLst>
              <a:gd name="T0" fmla="*/ 411 w 426"/>
              <a:gd name="T1" fmla="*/ 0 h 372"/>
              <a:gd name="T2" fmla="*/ 90 w 426"/>
              <a:gd name="T3" fmla="*/ 0 h 372"/>
              <a:gd name="T4" fmla="*/ 3 w 426"/>
              <a:gd name="T5" fmla="*/ 64 h 372"/>
              <a:gd name="T6" fmla="*/ 12 w 426"/>
              <a:gd name="T7" fmla="*/ 83 h 372"/>
              <a:gd name="T8" fmla="*/ 17 w 426"/>
              <a:gd name="T9" fmla="*/ 83 h 372"/>
              <a:gd name="T10" fmla="*/ 31 w 426"/>
              <a:gd name="T11" fmla="*/ 73 h 372"/>
              <a:gd name="T12" fmla="*/ 90 w 426"/>
              <a:gd name="T13" fmla="*/ 30 h 372"/>
              <a:gd name="T14" fmla="*/ 131 w 426"/>
              <a:gd name="T15" fmla="*/ 30 h 372"/>
              <a:gd name="T16" fmla="*/ 61 w 426"/>
              <a:gd name="T17" fmla="*/ 334 h 372"/>
              <a:gd name="T18" fmla="*/ 61 w 426"/>
              <a:gd name="T19" fmla="*/ 355 h 372"/>
              <a:gd name="T20" fmla="*/ 72 w 426"/>
              <a:gd name="T21" fmla="*/ 359 h 372"/>
              <a:gd name="T22" fmla="*/ 83 w 426"/>
              <a:gd name="T23" fmla="*/ 355 h 372"/>
              <a:gd name="T24" fmla="*/ 161 w 426"/>
              <a:gd name="T25" fmla="*/ 30 h 372"/>
              <a:gd name="T26" fmla="*/ 272 w 426"/>
              <a:gd name="T27" fmla="*/ 30 h 372"/>
              <a:gd name="T28" fmla="*/ 253 w 426"/>
              <a:gd name="T29" fmla="*/ 270 h 372"/>
              <a:gd name="T30" fmla="*/ 277 w 426"/>
              <a:gd name="T31" fmla="*/ 355 h 372"/>
              <a:gd name="T32" fmla="*/ 322 w 426"/>
              <a:gd name="T33" fmla="*/ 372 h 372"/>
              <a:gd name="T34" fmla="*/ 335 w 426"/>
              <a:gd name="T35" fmla="*/ 371 h 372"/>
              <a:gd name="T36" fmla="*/ 417 w 426"/>
              <a:gd name="T37" fmla="*/ 280 h 372"/>
              <a:gd name="T38" fmla="*/ 406 w 426"/>
              <a:gd name="T39" fmla="*/ 262 h 372"/>
              <a:gd name="T40" fmla="*/ 388 w 426"/>
              <a:gd name="T41" fmla="*/ 273 h 372"/>
              <a:gd name="T42" fmla="*/ 331 w 426"/>
              <a:gd name="T43" fmla="*/ 341 h 372"/>
              <a:gd name="T44" fmla="*/ 298 w 426"/>
              <a:gd name="T45" fmla="*/ 333 h 372"/>
              <a:gd name="T46" fmla="*/ 283 w 426"/>
              <a:gd name="T47" fmla="*/ 272 h 372"/>
              <a:gd name="T48" fmla="*/ 302 w 426"/>
              <a:gd name="T49" fmla="*/ 30 h 372"/>
              <a:gd name="T50" fmla="*/ 411 w 426"/>
              <a:gd name="T51" fmla="*/ 30 h 372"/>
              <a:gd name="T52" fmla="*/ 426 w 426"/>
              <a:gd name="T53" fmla="*/ 15 h 372"/>
              <a:gd name="T54" fmla="*/ 411 w 426"/>
              <a:gd name="T55" fmla="*/ 0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26" h="372">
                <a:moveTo>
                  <a:pt x="411" y="0"/>
                </a:moveTo>
                <a:cubicBezTo>
                  <a:pt x="90" y="0"/>
                  <a:pt x="90" y="0"/>
                  <a:pt x="90" y="0"/>
                </a:cubicBezTo>
                <a:cubicBezTo>
                  <a:pt x="25" y="0"/>
                  <a:pt x="4" y="61"/>
                  <a:pt x="3" y="64"/>
                </a:cubicBezTo>
                <a:cubicBezTo>
                  <a:pt x="0" y="71"/>
                  <a:pt x="4" y="80"/>
                  <a:pt x="12" y="83"/>
                </a:cubicBezTo>
                <a:cubicBezTo>
                  <a:pt x="14" y="83"/>
                  <a:pt x="15" y="83"/>
                  <a:pt x="17" y="83"/>
                </a:cubicBezTo>
                <a:cubicBezTo>
                  <a:pt x="23" y="83"/>
                  <a:pt x="29" y="80"/>
                  <a:pt x="31" y="73"/>
                </a:cubicBezTo>
                <a:cubicBezTo>
                  <a:pt x="31" y="73"/>
                  <a:pt x="46" y="30"/>
                  <a:pt x="90" y="30"/>
                </a:cubicBezTo>
                <a:cubicBezTo>
                  <a:pt x="131" y="30"/>
                  <a:pt x="131" y="30"/>
                  <a:pt x="131" y="30"/>
                </a:cubicBezTo>
                <a:cubicBezTo>
                  <a:pt x="129" y="83"/>
                  <a:pt x="118" y="274"/>
                  <a:pt x="61" y="334"/>
                </a:cubicBezTo>
                <a:cubicBezTo>
                  <a:pt x="55" y="340"/>
                  <a:pt x="55" y="350"/>
                  <a:pt x="61" y="355"/>
                </a:cubicBezTo>
                <a:cubicBezTo>
                  <a:pt x="64" y="358"/>
                  <a:pt x="68" y="359"/>
                  <a:pt x="72" y="359"/>
                </a:cubicBezTo>
                <a:cubicBezTo>
                  <a:pt x="76" y="359"/>
                  <a:pt x="80" y="358"/>
                  <a:pt x="83" y="355"/>
                </a:cubicBezTo>
                <a:cubicBezTo>
                  <a:pt x="148" y="286"/>
                  <a:pt x="159" y="84"/>
                  <a:pt x="161" y="30"/>
                </a:cubicBezTo>
                <a:cubicBezTo>
                  <a:pt x="272" y="30"/>
                  <a:pt x="272" y="30"/>
                  <a:pt x="272" y="30"/>
                </a:cubicBezTo>
                <a:cubicBezTo>
                  <a:pt x="253" y="270"/>
                  <a:pt x="253" y="270"/>
                  <a:pt x="253" y="270"/>
                </a:cubicBezTo>
                <a:cubicBezTo>
                  <a:pt x="253" y="272"/>
                  <a:pt x="248" y="327"/>
                  <a:pt x="277" y="355"/>
                </a:cubicBezTo>
                <a:cubicBezTo>
                  <a:pt x="289" y="366"/>
                  <a:pt x="304" y="372"/>
                  <a:pt x="322" y="372"/>
                </a:cubicBezTo>
                <a:cubicBezTo>
                  <a:pt x="326" y="372"/>
                  <a:pt x="330" y="372"/>
                  <a:pt x="335" y="371"/>
                </a:cubicBezTo>
                <a:cubicBezTo>
                  <a:pt x="398" y="362"/>
                  <a:pt x="416" y="283"/>
                  <a:pt x="417" y="280"/>
                </a:cubicBezTo>
                <a:cubicBezTo>
                  <a:pt x="419" y="271"/>
                  <a:pt x="414" y="264"/>
                  <a:pt x="406" y="262"/>
                </a:cubicBezTo>
                <a:cubicBezTo>
                  <a:pt x="398" y="260"/>
                  <a:pt x="390" y="265"/>
                  <a:pt x="388" y="273"/>
                </a:cubicBezTo>
                <a:cubicBezTo>
                  <a:pt x="388" y="274"/>
                  <a:pt x="373" y="335"/>
                  <a:pt x="331" y="341"/>
                </a:cubicBezTo>
                <a:cubicBezTo>
                  <a:pt x="316" y="343"/>
                  <a:pt x="306" y="341"/>
                  <a:pt x="298" y="333"/>
                </a:cubicBezTo>
                <a:cubicBezTo>
                  <a:pt x="282" y="318"/>
                  <a:pt x="282" y="284"/>
                  <a:pt x="283" y="272"/>
                </a:cubicBezTo>
                <a:cubicBezTo>
                  <a:pt x="302" y="30"/>
                  <a:pt x="302" y="30"/>
                  <a:pt x="302" y="30"/>
                </a:cubicBezTo>
                <a:cubicBezTo>
                  <a:pt x="411" y="30"/>
                  <a:pt x="411" y="30"/>
                  <a:pt x="411" y="30"/>
                </a:cubicBezTo>
                <a:cubicBezTo>
                  <a:pt x="419" y="30"/>
                  <a:pt x="426" y="24"/>
                  <a:pt x="426" y="15"/>
                </a:cubicBezTo>
                <a:cubicBezTo>
                  <a:pt x="426" y="7"/>
                  <a:pt x="419" y="0"/>
                  <a:pt x="4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ja-JP" altLang="en-US" sz="1800" noProof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cxnSp>
        <p:nvCxnSpPr>
          <p:cNvPr id="14" name="直線​​コネクタ 13"/>
          <p:cNvCxnSpPr/>
          <p:nvPr/>
        </p:nvCxnSpPr>
        <p:spPr bwMode="white">
          <a:xfrm>
            <a:off x="617304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9602112" y="685800"/>
            <a:ext cx="1787992" cy="5486400"/>
          </a:xfrm>
        </p:spPr>
        <p:txBody>
          <a:bodyPr vert="eaVert" rtlCol="0"/>
          <a:lstStyle>
            <a:lvl1pPr rtl="0"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1599030" y="685800"/>
            <a:ext cx="7850643" cy="5486400"/>
          </a:xfrm>
        </p:spPr>
        <p:txBody>
          <a:bodyPr vert="eaVert" rtlCol="0"/>
          <a:lstStyle>
            <a:lvl1pPr rtl="0"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2pPr>
            <a:lvl3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3pPr>
            <a:lvl4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4pPr>
            <a:lvl5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5pPr>
          </a:lstStyle>
          <a:p>
            <a:pPr lvl="0" rtl="0"/>
            <a:r>
              <a:rPr lang="ja-JP" altLang="en-US" noProof="0"/>
              <a:t>マスター テキストの書式設定</a:t>
            </a:r>
          </a:p>
          <a:p>
            <a:pPr lvl="1" rt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 rt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 rt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 rt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764960A5-81E6-4600-BFF4-9DDBC12AE632}" type="datetime1">
              <a:rPr kumimoji="1" lang="ja-JP" altLang="en-US" smtClean="0"/>
              <a:t>2026/3/5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kumimoji="1" lang="en-US" altLang="ja-JP"/>
              <a:t>1</a:t>
            </a:r>
            <a:r>
              <a:rPr kumimoji="1" lang="ja-JP" altLang="en-US"/>
              <a:t>　社会に生きる私たち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6170A451-898C-47EE-8AC4-C79C9FEDA30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54497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長方形 7"/>
          <p:cNvSpPr/>
          <p:nvPr/>
        </p:nvSpPr>
        <p:spPr bwMode="ltGray">
          <a:xfrm>
            <a:off x="11582401" y="5638800"/>
            <a:ext cx="609600" cy="1219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ja-JP" altLang="en-US" sz="1800" noProof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" name="長方形 8"/>
          <p:cNvSpPr/>
          <p:nvPr/>
        </p:nvSpPr>
        <p:spPr bwMode="gray">
          <a:xfrm>
            <a:off x="11277601" y="5638800"/>
            <a:ext cx="304800" cy="1219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ja-JP" altLang="en-US" sz="1800" noProof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" name="長方形 9"/>
          <p:cNvSpPr/>
          <p:nvPr/>
        </p:nvSpPr>
        <p:spPr bwMode="ltGray">
          <a:xfrm>
            <a:off x="1219201" y="0"/>
            <a:ext cx="6096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ja-JP" altLang="en-US" sz="1800" noProof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" name="長方形 10"/>
          <p:cNvSpPr/>
          <p:nvPr/>
        </p:nvSpPr>
        <p:spPr bwMode="gray">
          <a:xfrm>
            <a:off x="0" y="0"/>
            <a:ext cx="1219201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ja-JP" altLang="en-US" sz="1800" noProof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" name="長方形 11"/>
          <p:cNvSpPr/>
          <p:nvPr/>
        </p:nvSpPr>
        <p:spPr bwMode="ltGray">
          <a:xfrm>
            <a:off x="-2732" y="5644390"/>
            <a:ext cx="12192000" cy="1219200"/>
          </a:xfrm>
          <a:prstGeom prst="rect">
            <a:avLst/>
          </a:prstGeom>
          <a:solidFill>
            <a:schemeClr val="accent1">
              <a:lumMod val="7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ja-JP" altLang="en-US" sz="1800" noProof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cxnSp>
        <p:nvCxnSpPr>
          <p:cNvPr id="13" name="直線​​コネクタ 12"/>
          <p:cNvCxnSpPr/>
          <p:nvPr/>
        </p:nvCxnSpPr>
        <p:spPr bwMode="white">
          <a:xfrm>
            <a:off x="11576308" y="5638800"/>
            <a:ext cx="0" cy="1219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長方形 13"/>
          <p:cNvSpPr/>
          <p:nvPr/>
        </p:nvSpPr>
        <p:spPr bwMode="black">
          <a:xfrm>
            <a:off x="0" y="5643132"/>
            <a:ext cx="1216469" cy="1214868"/>
          </a:xfrm>
          <a:prstGeom prst="rect">
            <a:avLst/>
          </a:prstGeom>
          <a:solidFill>
            <a:schemeClr val="accent1">
              <a:lumMod val="50000"/>
              <a:alpha val="7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ja-JP" altLang="en-US" sz="1800" noProof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cxnSp>
        <p:nvCxnSpPr>
          <p:cNvPr id="15" name="直線​​コネクタ 14"/>
          <p:cNvCxnSpPr/>
          <p:nvPr/>
        </p:nvCxnSpPr>
        <p:spPr bwMode="white">
          <a:xfrm>
            <a:off x="1219202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​​コネクタ 15"/>
          <p:cNvCxnSpPr/>
          <p:nvPr/>
        </p:nvCxnSpPr>
        <p:spPr bwMode="white">
          <a:xfrm>
            <a:off x="1" y="5631204"/>
            <a:ext cx="182880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083725" y="1621405"/>
            <a:ext cx="8331201" cy="2680127"/>
          </a:xfrm>
        </p:spPr>
        <p:txBody>
          <a:bodyPr rtlCol="0">
            <a:noAutofit/>
          </a:bodyPr>
          <a:lstStyle>
            <a:lvl1pPr rtl="0">
              <a:defRPr sz="54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3083725" y="4346341"/>
            <a:ext cx="7518400" cy="1116085"/>
          </a:xfrm>
        </p:spPr>
        <p:txBody>
          <a:bodyPr rtlCol="0">
            <a:normAutofit/>
          </a:bodyPr>
          <a:lstStyle>
            <a:lvl1pPr marL="0" indent="0" algn="l">
              <a:spcBef>
                <a:spcPts val="0"/>
              </a:spcBef>
              <a:buNone/>
              <a:defRPr sz="320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ja-JP" altLang="en-US" noProof="0"/>
              <a:t>マスター サブタイトルの書式設定</a:t>
            </a:r>
            <a:endParaRPr lang="ja-JP" altLang="en-US" noProof="0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8214168" y="6459938"/>
            <a:ext cx="3975100" cy="365125"/>
          </a:xfrm>
        </p:spPr>
        <p:txBody>
          <a:bodyPr rtlCol="0"/>
          <a:lstStyle>
            <a:lvl1pPr>
              <a:defRPr baseline="0">
                <a:solidFill>
                  <a:schemeClr val="tx2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kumimoji="1" lang="en-US" altLang="ja-JP"/>
              <a:t>25</a:t>
            </a:r>
            <a:r>
              <a:rPr kumimoji="1" lang="ja-JP" altLang="en-US"/>
              <a:t>　裁判所と司法権</a:t>
            </a:r>
          </a:p>
        </p:txBody>
      </p:sp>
    </p:spTree>
    <p:extLst>
      <p:ext uri="{BB962C8B-B14F-4D97-AF65-F5344CB8AC3E}">
        <p14:creationId xmlns:p14="http://schemas.microsoft.com/office/powerpoint/2010/main" val="3920532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1pPr rtl="0">
              <a:defRPr/>
            </a:lvl1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ja-JP" altLang="en-US" noProof="0"/>
              <a:t>マスター テキストの書式設定</a:t>
            </a:r>
          </a:p>
          <a:p>
            <a:pPr lvl="1" rt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 rt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 rt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 rt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  <a:endParaRPr lang="ja-JP" altLang="en-US" noProof="0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kumimoji="1" lang="en-US" altLang="ja-JP"/>
              <a:t>25</a:t>
            </a:r>
            <a:r>
              <a:rPr kumimoji="1" lang="ja-JP" altLang="en-US"/>
              <a:t>　裁判所と司法権</a:t>
            </a:r>
          </a:p>
        </p:txBody>
      </p:sp>
    </p:spTree>
    <p:extLst>
      <p:ext uri="{BB962C8B-B14F-4D97-AF65-F5344CB8AC3E}">
        <p14:creationId xmlns:p14="http://schemas.microsoft.com/office/powerpoint/2010/main" val="2882046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段組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kumimoji="1" lang="en-US" altLang="ja-JP"/>
              <a:t>25</a:t>
            </a:r>
            <a:r>
              <a:rPr kumimoji="1" lang="ja-JP" altLang="en-US"/>
              <a:t>　裁判所と司法権</a:t>
            </a:r>
          </a:p>
        </p:txBody>
      </p:sp>
    </p:spTree>
    <p:extLst>
      <p:ext uri="{BB962C8B-B14F-4D97-AF65-F5344CB8AC3E}">
        <p14:creationId xmlns:p14="http://schemas.microsoft.com/office/powerpoint/2010/main" val="4083828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1593851" y="1499616"/>
            <a:ext cx="4820143" cy="938784"/>
          </a:xfrm>
        </p:spPr>
        <p:txBody>
          <a:bodyPr rtlCol="0" anchor="b">
            <a:noAutofit/>
          </a:bodyPr>
          <a:lstStyle>
            <a:lvl1pPr marL="0" indent="0" rtl="0">
              <a:spcBef>
                <a:spcPts val="0"/>
              </a:spcBef>
              <a:buNone/>
              <a:defRPr sz="2400" b="0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ja-JP" altLang="en-US" noProof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1593851" y="2514707"/>
            <a:ext cx="4815840" cy="3657493"/>
          </a:xfrm>
        </p:spPr>
        <p:txBody>
          <a:bodyPr rtlCol="0">
            <a:normAutofit/>
          </a:bodyPr>
          <a:lstStyle>
            <a:lvl1pPr rtl="0"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 rtl="0"/>
            <a:r>
              <a:rPr lang="ja-JP" altLang="en-US" noProof="0"/>
              <a:t>マスター テキストの書式設定</a:t>
            </a:r>
          </a:p>
          <a:p>
            <a:pPr lvl="1" rt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 rt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 rt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 rt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  <a:endParaRPr lang="ja-JP" altLang="en-US" noProof="0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559057" y="1499616"/>
            <a:ext cx="4820143" cy="938784"/>
          </a:xfrm>
        </p:spPr>
        <p:txBody>
          <a:bodyPr rtlCol="0" anchor="b">
            <a:noAutofit/>
          </a:bodyPr>
          <a:lstStyle>
            <a:lvl1pPr marL="0" indent="0" rtl="0">
              <a:spcBef>
                <a:spcPts val="0"/>
              </a:spcBef>
              <a:buNone/>
              <a:defRPr sz="2400" b="0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ja-JP" altLang="en-US" noProof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559057" y="2514600"/>
            <a:ext cx="4820143" cy="3655568"/>
          </a:xfrm>
        </p:spPr>
        <p:txBody>
          <a:bodyPr rtlCol="0">
            <a:normAutofit/>
          </a:bodyPr>
          <a:lstStyle>
            <a:lvl1pPr rtl="0"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ja-JP" altLang="en-US" noProof="0"/>
              <a:t>マスター テキストの書式設定</a:t>
            </a:r>
          </a:p>
          <a:p>
            <a:pPr lvl="1" rt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 rt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 rt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 rt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  <a:endParaRPr lang="ja-JP" altLang="en-US" noProof="0" dirty="0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>
          <a:xfrm>
            <a:off x="5028921" y="6356352"/>
            <a:ext cx="1404366" cy="365125"/>
          </a:xfrm>
          <a:prstGeom prst="rect">
            <a:avLst/>
          </a:prstGeom>
        </p:spPr>
        <p:txBody>
          <a:bodyPr rtlCol="0"/>
          <a:lstStyle/>
          <a:p>
            <a:fld id="{C8E27850-8984-4000-B1E1-6530C63CBA57}" type="datetime1">
              <a:rPr kumimoji="1" lang="ja-JP" altLang="en-US" smtClean="0"/>
              <a:t>2026/3/5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kumimoji="1" lang="en-US" altLang="ja-JP"/>
              <a:t>25</a:t>
            </a:r>
            <a:r>
              <a:rPr kumimoji="1" lang="ja-JP" altLang="en-US"/>
              <a:t>　裁判所と司法権</a:t>
            </a:r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>
          <a:xfrm>
            <a:off x="10769601" y="6356352"/>
            <a:ext cx="609600" cy="365125"/>
          </a:xfrm>
          <a:prstGeom prst="rect">
            <a:avLst/>
          </a:prstGeom>
        </p:spPr>
        <p:txBody>
          <a:bodyPr rtlCol="0"/>
          <a:lstStyle/>
          <a:p>
            <a:fld id="{6170A451-898C-47EE-8AC4-C79C9FEDA30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7766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r>
              <a:rPr kumimoji="1" lang="en-US" altLang="ja-JP"/>
              <a:t>25</a:t>
            </a:r>
            <a:r>
              <a:rPr kumimoji="1" lang="ja-JP" altLang="en-US"/>
              <a:t>　裁判所と司法権</a:t>
            </a:r>
          </a:p>
        </p:txBody>
      </p:sp>
    </p:spTree>
    <p:extLst>
      <p:ext uri="{BB962C8B-B14F-4D97-AF65-F5344CB8AC3E}">
        <p14:creationId xmlns:p14="http://schemas.microsoft.com/office/powerpoint/2010/main" val="3762375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長方形 4"/>
          <p:cNvSpPr/>
          <p:nvPr/>
        </p:nvSpPr>
        <p:spPr bwMode="ltGray">
          <a:xfrm>
            <a:off x="626403" y="0"/>
            <a:ext cx="3048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ja-JP" altLang="en-US" sz="1800" noProof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" name="長方形 5"/>
          <p:cNvSpPr/>
          <p:nvPr/>
        </p:nvSpPr>
        <p:spPr bwMode="gray">
          <a:xfrm>
            <a:off x="0" y="0"/>
            <a:ext cx="609600" cy="6858000"/>
          </a:xfrm>
          <a:prstGeom prst="rect">
            <a:avLst/>
          </a:prstGeom>
          <a:solidFill>
            <a:schemeClr val="accent1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ja-JP" altLang="en-US" sz="1800" noProof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cxnSp>
        <p:nvCxnSpPr>
          <p:cNvPr id="7" name="直線​​コネクタ 6"/>
          <p:cNvCxnSpPr/>
          <p:nvPr/>
        </p:nvCxnSpPr>
        <p:spPr bwMode="white">
          <a:xfrm>
            <a:off x="617304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長方形 7"/>
          <p:cNvSpPr/>
          <p:nvPr/>
        </p:nvSpPr>
        <p:spPr bwMode="gray">
          <a:xfrm>
            <a:off x="10972800" y="0"/>
            <a:ext cx="922861" cy="6858000"/>
          </a:xfrm>
          <a:prstGeom prst="rect">
            <a:avLst/>
          </a:prstGeom>
          <a:solidFill>
            <a:schemeClr val="accent1">
              <a:lumMod val="75000"/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ja-JP" altLang="en-US" sz="1800" noProof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" name="長方形 8"/>
          <p:cNvSpPr/>
          <p:nvPr/>
        </p:nvSpPr>
        <p:spPr bwMode="black">
          <a:xfrm>
            <a:off x="11895662" y="0"/>
            <a:ext cx="304800" cy="6858000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ja-JP" altLang="en-US" sz="1800" noProof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5028921" y="6356352"/>
            <a:ext cx="1404366" cy="365125"/>
          </a:xfrm>
          <a:prstGeom prst="rect">
            <a:avLst/>
          </a:prstGeom>
        </p:spPr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F8892887-53AC-468A-A8DB-A39AA390ABDD}" type="datetime1">
              <a:rPr kumimoji="1" lang="ja-JP" altLang="en-US" smtClean="0"/>
              <a:t>2026/3/5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kumimoji="1" lang="en-US" altLang="ja-JP"/>
              <a:t>25</a:t>
            </a:r>
            <a:r>
              <a:rPr kumimoji="1" lang="ja-JP" altLang="en-US"/>
              <a:t>　裁判所と司法権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0769601" y="6356352"/>
            <a:ext cx="609600" cy="365125"/>
          </a:xfrm>
          <a:prstGeom prst="rect">
            <a:avLst/>
          </a:prstGeo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6170A451-898C-47EE-8AC4-C79C9FEDA30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2567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長方形 7"/>
          <p:cNvSpPr/>
          <p:nvPr/>
        </p:nvSpPr>
        <p:spPr bwMode="gray">
          <a:xfrm>
            <a:off x="621955" y="0"/>
            <a:ext cx="4148797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ja-JP" altLang="en-US" sz="1800" noProof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" name="長方形 8"/>
          <p:cNvSpPr/>
          <p:nvPr/>
        </p:nvSpPr>
        <p:spPr bwMode="ltGray">
          <a:xfrm>
            <a:off x="0" y="0"/>
            <a:ext cx="609600" cy="6858000"/>
          </a:xfrm>
          <a:prstGeom prst="rect">
            <a:avLst/>
          </a:prstGeom>
          <a:solidFill>
            <a:schemeClr val="accent1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ja-JP" altLang="en-US" sz="1800" noProof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cxnSp>
        <p:nvCxnSpPr>
          <p:cNvPr id="10" name="直線​​コネクタ 9"/>
          <p:cNvCxnSpPr/>
          <p:nvPr/>
        </p:nvCxnSpPr>
        <p:spPr bwMode="white">
          <a:xfrm>
            <a:off x="621954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長方形 10"/>
          <p:cNvSpPr/>
          <p:nvPr/>
        </p:nvSpPr>
        <p:spPr bwMode="gray">
          <a:xfrm>
            <a:off x="11887200" y="0"/>
            <a:ext cx="30480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ja-JP" altLang="en-US" sz="1800" noProof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 bwMode="white">
          <a:xfrm>
            <a:off x="1074520" y="381000"/>
            <a:ext cx="3294280" cy="1371600"/>
          </a:xfrm>
        </p:spPr>
        <p:txBody>
          <a:bodyPr rtlCol="0" anchor="b">
            <a:normAutofit/>
          </a:bodyPr>
          <a:lstStyle>
            <a:lvl1pPr algn="l" rtl="0">
              <a:defRPr sz="2800" b="0" cap="all" baseline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pPr rtl="0"/>
            <a:r>
              <a:rPr lang="ja-JP" altLang="en-US" noProof="0"/>
              <a:t>マスター タイトルの書式設定</a:t>
            </a:r>
            <a:endParaRPr lang="ja-JP" altLang="en-US" noProof="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1600" y="482600"/>
            <a:ext cx="6197600" cy="5689600"/>
          </a:xfrm>
        </p:spPr>
        <p:txBody>
          <a:bodyPr rtlCol="0">
            <a:normAutofit/>
          </a:bodyPr>
          <a:lstStyle>
            <a:lvl1pPr rtl="0">
              <a:defRPr sz="28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>
              <a:defRPr sz="2400">
                <a:latin typeface="Meiryo UI" panose="020B0604030504040204" pitchFamily="50" charset="-128"/>
                <a:ea typeface="Meiryo UI" panose="020B0604030504040204" pitchFamily="50" charset="-128"/>
              </a:defRPr>
            </a:lvl2pPr>
            <a:lvl3pPr>
              <a:defRPr sz="2000">
                <a:latin typeface="Meiryo UI" panose="020B0604030504040204" pitchFamily="50" charset="-128"/>
                <a:ea typeface="Meiryo UI" panose="020B0604030504040204" pitchFamily="50" charset="-128"/>
              </a:defRPr>
            </a:lvl3pPr>
            <a:lvl4pPr>
              <a:defRPr sz="1800">
                <a:latin typeface="Meiryo UI" panose="020B0604030504040204" pitchFamily="50" charset="-128"/>
                <a:ea typeface="Meiryo UI" panose="020B0604030504040204" pitchFamily="50" charset="-128"/>
              </a:defRPr>
            </a:lvl4pPr>
            <a:lvl5pPr>
              <a:defRPr sz="1800">
                <a:latin typeface="Meiryo UI" panose="020B0604030504040204" pitchFamily="50" charset="-128"/>
                <a:ea typeface="Meiryo UI" panose="020B0604030504040204" pitchFamily="50" charset="-128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 baseline="0"/>
            </a:lvl8pPr>
            <a:lvl9pPr>
              <a:defRPr sz="1800" baseline="0"/>
            </a:lvl9pPr>
          </a:lstStyle>
          <a:p>
            <a:pPr lvl="0" rtl="0"/>
            <a:r>
              <a:rPr lang="ja-JP" altLang="en-US" noProof="0"/>
              <a:t>マスター テキストの書式設定</a:t>
            </a:r>
          </a:p>
          <a:p>
            <a:pPr lvl="1" rt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 rt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 rt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 rt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  <a:endParaRPr lang="ja-JP" altLang="en-US" noProof="0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 bwMode="white">
          <a:xfrm>
            <a:off x="1074520" y="1828800"/>
            <a:ext cx="3294280" cy="4343400"/>
          </a:xfrm>
        </p:spPr>
        <p:txBody>
          <a:bodyPr rtlCol="0">
            <a:normAutofit/>
          </a:bodyPr>
          <a:lstStyle>
            <a:lvl1pPr marL="0" indent="0" rtl="0">
              <a:buNone/>
              <a:defRPr sz="20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ja-JP" altLang="en-US" noProof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>
          <a:xfrm>
            <a:off x="5028921" y="6356352"/>
            <a:ext cx="1404366" cy="365125"/>
          </a:xfrm>
          <a:prstGeom prst="rect">
            <a:avLst/>
          </a:prstGeom>
        </p:spPr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0F8E2372-4EB4-49F5-9127-91E764FD61C5}" type="datetime1">
              <a:rPr kumimoji="1" lang="ja-JP" altLang="en-US" smtClean="0"/>
              <a:t>2026/3/5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kumimoji="1" lang="en-US" altLang="ja-JP"/>
              <a:t>25</a:t>
            </a:r>
            <a:r>
              <a:rPr kumimoji="1" lang="ja-JP" altLang="en-US"/>
              <a:t>　裁判所と司法権</a:t>
            </a: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10769601" y="6356352"/>
            <a:ext cx="609600" cy="365125"/>
          </a:xfrm>
          <a:prstGeom prst="rect">
            <a:avLst/>
          </a:prstGeom>
        </p:spPr>
        <p:txBody>
          <a:bodyPr rtlCol="0"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6170A451-898C-47EE-8AC4-C79C9FEDA30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0640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長方形 6"/>
          <p:cNvSpPr/>
          <p:nvPr/>
        </p:nvSpPr>
        <p:spPr bwMode="gray">
          <a:xfrm>
            <a:off x="11887200" y="0"/>
            <a:ext cx="304800" cy="6858000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ja-JP" altLang="en-US" sz="1800" noProof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" name="長方形 7"/>
          <p:cNvSpPr/>
          <p:nvPr/>
        </p:nvSpPr>
        <p:spPr bwMode="ltGray">
          <a:xfrm>
            <a:off x="187268" y="0"/>
            <a:ext cx="6096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ja-JP" altLang="en-US" sz="1800" noProof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" name="長方形 8"/>
          <p:cNvSpPr/>
          <p:nvPr/>
        </p:nvSpPr>
        <p:spPr bwMode="gray">
          <a:xfrm>
            <a:off x="0" y="0"/>
            <a:ext cx="609600" cy="6858000"/>
          </a:xfrm>
          <a:prstGeom prst="rect">
            <a:avLst/>
          </a:prstGeom>
          <a:solidFill>
            <a:schemeClr val="accent1">
              <a:lumMod val="75000"/>
              <a:alpha val="878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ja-JP" altLang="en-US" sz="1800" noProof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cxnSp>
        <p:nvCxnSpPr>
          <p:cNvPr id="14" name="直線​​コネクタ 13"/>
          <p:cNvCxnSpPr/>
          <p:nvPr/>
        </p:nvCxnSpPr>
        <p:spPr bwMode="white">
          <a:xfrm>
            <a:off x="617304" y="736219"/>
            <a:ext cx="6096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​​コネクタ 15"/>
          <p:cNvCxnSpPr/>
          <p:nvPr/>
        </p:nvCxnSpPr>
        <p:spPr bwMode="white">
          <a:xfrm>
            <a:off x="617304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1593852" y="177801"/>
            <a:ext cx="9785349" cy="12398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ja-JP" altLang="en-US" noProof="0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1593852" y="1600200"/>
            <a:ext cx="9785349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ja-JP" altLang="en-US" noProof="0" dirty="0"/>
              <a:t>マスター テキストの書式設定</a:t>
            </a:r>
          </a:p>
          <a:p>
            <a:pPr lvl="1" rtl="0"/>
            <a:r>
              <a:rPr lang="ja-JP" altLang="en-US" noProof="0" dirty="0"/>
              <a:t>第 </a:t>
            </a:r>
            <a:r>
              <a:rPr lang="en-US" altLang="ja-JP" noProof="0" dirty="0"/>
              <a:t>2 </a:t>
            </a:r>
            <a:r>
              <a:rPr lang="ja-JP" altLang="en-US" noProof="0" dirty="0"/>
              <a:t>レベル</a:t>
            </a:r>
          </a:p>
          <a:p>
            <a:pPr lvl="2" rtl="0"/>
            <a:r>
              <a:rPr lang="ja-JP" altLang="en-US" noProof="0" dirty="0"/>
              <a:t>第 </a:t>
            </a:r>
            <a:r>
              <a:rPr lang="en-US" altLang="ja-JP" noProof="0" dirty="0"/>
              <a:t>3 </a:t>
            </a:r>
            <a:r>
              <a:rPr lang="ja-JP" altLang="en-US" noProof="0" dirty="0"/>
              <a:t>レベル</a:t>
            </a:r>
          </a:p>
          <a:p>
            <a:pPr lvl="3" rtl="0"/>
            <a:r>
              <a:rPr lang="ja-JP" altLang="en-US" noProof="0" dirty="0"/>
              <a:t>第 </a:t>
            </a:r>
            <a:r>
              <a:rPr lang="en-US" altLang="ja-JP" noProof="0" dirty="0"/>
              <a:t>4 </a:t>
            </a:r>
            <a:r>
              <a:rPr lang="ja-JP" altLang="en-US" noProof="0" dirty="0"/>
              <a:t>レベル</a:t>
            </a:r>
          </a:p>
          <a:p>
            <a:pPr lvl="4" rtl="0"/>
            <a:r>
              <a:rPr lang="ja-JP" altLang="en-US" noProof="0" dirty="0"/>
              <a:t>第 </a:t>
            </a:r>
            <a:r>
              <a:rPr lang="en-US" altLang="ja-JP" noProof="0" dirty="0"/>
              <a:t>5 </a:t>
            </a:r>
            <a:r>
              <a:rPr lang="ja-JP" altLang="en-US" noProof="0" dirty="0"/>
              <a:t>レベル</a:t>
            </a: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8216900" y="6492875"/>
            <a:ext cx="397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cap="all" baseline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kumimoji="1" lang="en-US" altLang="ja-JP"/>
              <a:t>25</a:t>
            </a:r>
            <a:r>
              <a:rPr kumimoji="1" lang="ja-JP" altLang="en-US"/>
              <a:t>　裁判所と司法権</a:t>
            </a:r>
          </a:p>
        </p:txBody>
      </p:sp>
    </p:spTree>
    <p:extLst>
      <p:ext uri="{BB962C8B-B14F-4D97-AF65-F5344CB8AC3E}">
        <p14:creationId xmlns:p14="http://schemas.microsoft.com/office/powerpoint/2010/main" val="2353492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3600" kern="1200">
          <a:solidFill>
            <a:schemeClr val="tx1">
              <a:lumMod val="75000"/>
            </a:schemeClr>
          </a:solidFill>
          <a:latin typeface="Meiryo UI" panose="020B0604030504040204" pitchFamily="50" charset="-128"/>
          <a:ea typeface="Meiryo UI" panose="020B0604030504040204" pitchFamily="50" charset="-128"/>
          <a:cs typeface="+mj-cs"/>
        </a:defRPr>
      </a:lvl1pPr>
    </p:titleStyle>
    <p:bodyStyle>
      <a:lvl1pPr marL="246888" indent="-246888" algn="l" defTabSz="914400" rtl="0" eaLnBrk="1" latinLnBrk="0" hangingPunct="1">
        <a:lnSpc>
          <a:spcPct val="90000"/>
        </a:lnSpc>
        <a:spcBef>
          <a:spcPts val="1400"/>
        </a:spcBef>
        <a:buFont typeface="Euphemia" pitchFamily="34" charset="0"/>
        <a:buChar char="›"/>
        <a:defRPr kumimoji="1" sz="28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1pPr>
      <a:lvl2pPr marL="61264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kumimoji="1" sz="24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2pPr>
      <a:lvl3pPr marL="97840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kumimoji="1" sz="20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3pPr>
      <a:lvl4pPr marL="1344168" indent="-246888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kumimoji="1" sz="18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4pPr>
      <a:lvl5pPr marL="170992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kumimoji="1" sz="18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5pPr>
      <a:lvl6pPr marL="207568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44144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80720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kumimoji="1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17296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kumimoji="1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長方形 6"/>
          <p:cNvSpPr/>
          <p:nvPr/>
        </p:nvSpPr>
        <p:spPr bwMode="gray">
          <a:xfrm>
            <a:off x="11887200" y="0"/>
            <a:ext cx="304800" cy="6858000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lvl="0" algn="ctr" rtl="0"/>
            <a:endParaRPr lang="ja-JP" altLang="en-US" sz="1800" noProof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" name="長方形 7"/>
          <p:cNvSpPr/>
          <p:nvPr/>
        </p:nvSpPr>
        <p:spPr bwMode="ltGray">
          <a:xfrm>
            <a:off x="187268" y="0"/>
            <a:ext cx="6096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ja-JP" altLang="en-US" sz="1800" noProof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" name="長方形 8"/>
          <p:cNvSpPr/>
          <p:nvPr/>
        </p:nvSpPr>
        <p:spPr bwMode="gray">
          <a:xfrm>
            <a:off x="0" y="0"/>
            <a:ext cx="609600" cy="6858000"/>
          </a:xfrm>
          <a:prstGeom prst="rect">
            <a:avLst/>
          </a:prstGeom>
          <a:solidFill>
            <a:schemeClr val="accent1">
              <a:lumMod val="75000"/>
              <a:alpha val="87843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ja-JP" altLang="en-US" sz="1800" noProof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cxnSp>
        <p:nvCxnSpPr>
          <p:cNvPr id="14" name="直線​​コネクタ 13"/>
          <p:cNvCxnSpPr/>
          <p:nvPr/>
        </p:nvCxnSpPr>
        <p:spPr bwMode="white">
          <a:xfrm>
            <a:off x="617304" y="736219"/>
            <a:ext cx="6096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​​コネクタ 15"/>
          <p:cNvCxnSpPr/>
          <p:nvPr/>
        </p:nvCxnSpPr>
        <p:spPr bwMode="white">
          <a:xfrm>
            <a:off x="617304" y="0"/>
            <a:ext cx="0" cy="6858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1593852" y="177801"/>
            <a:ext cx="9785349" cy="12398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ja-JP" altLang="en-US" noProof="0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1593852" y="1600200"/>
            <a:ext cx="9785349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ja-JP" altLang="en-US" noProof="0" dirty="0"/>
              <a:t>マスター テキストの書式設定</a:t>
            </a:r>
          </a:p>
          <a:p>
            <a:pPr lvl="1" rtl="0"/>
            <a:r>
              <a:rPr lang="ja-JP" altLang="en-US" noProof="0" dirty="0"/>
              <a:t>第 </a:t>
            </a:r>
            <a:r>
              <a:rPr lang="en-US" altLang="ja-JP" noProof="0" dirty="0"/>
              <a:t>2 </a:t>
            </a:r>
            <a:r>
              <a:rPr lang="ja-JP" altLang="en-US" noProof="0" dirty="0"/>
              <a:t>レベル</a:t>
            </a:r>
          </a:p>
          <a:p>
            <a:pPr lvl="2" rtl="0"/>
            <a:r>
              <a:rPr lang="ja-JP" altLang="en-US" noProof="0" dirty="0"/>
              <a:t>第 </a:t>
            </a:r>
            <a:r>
              <a:rPr lang="en-US" altLang="ja-JP" noProof="0" dirty="0"/>
              <a:t>3 </a:t>
            </a:r>
            <a:r>
              <a:rPr lang="ja-JP" altLang="en-US" noProof="0" dirty="0"/>
              <a:t>レベル</a:t>
            </a:r>
          </a:p>
          <a:p>
            <a:pPr lvl="3" rtl="0"/>
            <a:r>
              <a:rPr lang="ja-JP" altLang="en-US" noProof="0" dirty="0"/>
              <a:t>第 </a:t>
            </a:r>
            <a:r>
              <a:rPr lang="en-US" altLang="ja-JP" noProof="0" dirty="0"/>
              <a:t>4 </a:t>
            </a:r>
            <a:r>
              <a:rPr lang="ja-JP" altLang="en-US" noProof="0" dirty="0"/>
              <a:t>レベル</a:t>
            </a:r>
          </a:p>
          <a:p>
            <a:pPr lvl="4" rtl="0"/>
            <a:r>
              <a:rPr lang="ja-JP" altLang="en-US" noProof="0" dirty="0"/>
              <a:t>第 </a:t>
            </a:r>
            <a:r>
              <a:rPr lang="en-US" altLang="ja-JP" noProof="0" dirty="0"/>
              <a:t>5 </a:t>
            </a:r>
            <a:r>
              <a:rPr lang="ja-JP" altLang="en-US" noProof="0" dirty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5028921" y="6356352"/>
            <a:ext cx="140436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cap="all" baseline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764960A5-81E6-4600-BFF4-9DDBC12AE632}" type="datetime1">
              <a:rPr kumimoji="1" lang="ja-JP" altLang="en-US" smtClean="0"/>
              <a:t>2026/3/5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6597652" y="6356352"/>
            <a:ext cx="397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cap="all" baseline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r>
              <a:rPr kumimoji="1" lang="en-US" altLang="ja-JP"/>
              <a:t>1</a:t>
            </a:r>
            <a:r>
              <a:rPr kumimoji="1" lang="ja-JP" altLang="en-US"/>
              <a:t>　社会に生きる私たち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0769601" y="6356352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cap="all" baseline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6170A451-898C-47EE-8AC4-C79C9FEDA30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50875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3600" kern="1200">
          <a:solidFill>
            <a:schemeClr val="tx1">
              <a:lumMod val="75000"/>
            </a:schemeClr>
          </a:solidFill>
          <a:latin typeface="Meiryo UI" panose="020B0604030504040204" pitchFamily="50" charset="-128"/>
          <a:ea typeface="Meiryo UI" panose="020B0604030504040204" pitchFamily="50" charset="-128"/>
          <a:cs typeface="+mj-cs"/>
        </a:defRPr>
      </a:lvl1pPr>
    </p:titleStyle>
    <p:bodyStyle>
      <a:lvl1pPr marL="246888" indent="-246888" algn="l" defTabSz="914400" rtl="0" eaLnBrk="1" latinLnBrk="0" hangingPunct="1">
        <a:lnSpc>
          <a:spcPct val="90000"/>
        </a:lnSpc>
        <a:spcBef>
          <a:spcPts val="1400"/>
        </a:spcBef>
        <a:buFont typeface="Euphemia" pitchFamily="34" charset="0"/>
        <a:buChar char="›"/>
        <a:defRPr kumimoji="1" sz="28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1pPr>
      <a:lvl2pPr marL="61264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kumimoji="1" sz="24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2pPr>
      <a:lvl3pPr marL="97840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kumimoji="1" sz="20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3pPr>
      <a:lvl4pPr marL="1344168" indent="-246888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kumimoji="1" sz="18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4pPr>
      <a:lvl5pPr marL="170992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kumimoji="1" sz="18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5pPr>
      <a:lvl6pPr marL="207568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44144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80720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kumimoji="1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172968" indent="-246888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›"/>
        <a:defRPr kumimoji="1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AAD7010-3557-F814-E4E7-BD252C620B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7254" y="32937"/>
            <a:ext cx="10512552" cy="4066540"/>
          </a:xfrm>
        </p:spPr>
        <p:txBody>
          <a:bodyPr anchor="b">
            <a:normAutofit/>
          </a:bodyPr>
          <a:lstStyle/>
          <a:p>
            <a:pPr algn="l"/>
            <a:r>
              <a:rPr lang="en-US" altLang="ja-JP" sz="6600" b="1" dirty="0"/>
              <a:t>25</a:t>
            </a:r>
            <a:r>
              <a:rPr lang="ja-JP" altLang="en-US" sz="6600" b="1" dirty="0"/>
              <a:t>　裁判所と司法権</a:t>
            </a:r>
            <a:endParaRPr kumimoji="1" lang="ja-JP" altLang="en-US" sz="6600" b="1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D5F455D-76C3-5D00-3CF2-0058B2A51F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28022" y="4648200"/>
            <a:ext cx="7559153" cy="962992"/>
          </a:xfrm>
        </p:spPr>
        <p:txBody>
          <a:bodyPr>
            <a:normAutofit lnSpcReduction="10000"/>
          </a:bodyPr>
          <a:lstStyle/>
          <a:p>
            <a:pPr algn="l"/>
            <a:r>
              <a:rPr lang="ja-JP" altLang="en-US" dirty="0"/>
              <a:t>裁判所や判決（裁判）への信頼はどのように担保されているのだろうか？</a:t>
            </a:r>
          </a:p>
          <a:p>
            <a:pPr algn="l"/>
            <a:endParaRPr kumimoji="1" lang="ja-JP" altLang="en-US" dirty="0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53DE3C51-BDEB-81E0-5AAF-F18D9A8BA1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727" y="4615332"/>
            <a:ext cx="2292295" cy="841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392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4FEB51B-72FE-6C86-9637-B34D24867FC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060391" y="-246505"/>
            <a:ext cx="8278729" cy="109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2400" dirty="0"/>
              <a:t>次の出来事によって始まる裁判で，「刑事裁判（事件）」と「民事裁判（事件）」はどこが異なるのかまとめてみよう。</a:t>
            </a:r>
          </a:p>
        </p:txBody>
      </p:sp>
      <p:sp>
        <p:nvSpPr>
          <p:cNvPr id="17" name="フッター プレースホルダー 16">
            <a:extLst>
              <a:ext uri="{FF2B5EF4-FFF2-40B4-BE49-F238E27FC236}">
                <a16:creationId xmlns:a16="http://schemas.microsoft.com/office/drawing/2014/main" id="{BC9A26FA-65A3-5540-B69D-A29905814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767618" y="6455963"/>
            <a:ext cx="4114800" cy="256275"/>
          </a:xfrm>
        </p:spPr>
        <p:txBody>
          <a:bodyPr/>
          <a:lstStyle/>
          <a:p>
            <a:r>
              <a:rPr kumimoji="1" lang="en-US" altLang="ja-JP" dirty="0"/>
              <a:t>25</a:t>
            </a:r>
            <a:r>
              <a:rPr kumimoji="1" lang="ja-JP" altLang="en-US" dirty="0"/>
              <a:t>　裁判所と司法権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E3449045-38D7-EDED-C063-3649EB312919}"/>
              </a:ext>
            </a:extLst>
          </p:cNvPr>
          <p:cNvSpPr txBox="1"/>
          <p:nvPr/>
        </p:nvSpPr>
        <p:spPr>
          <a:xfrm>
            <a:off x="6386945" y="2004172"/>
            <a:ext cx="4271818" cy="2643159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タローさんは運転中，交差点の赤信号を見落として，青信号で横断中のハナコさんをはね，全治</a:t>
            </a:r>
            <a:r>
              <a:rPr lang="en-US" altLang="ja-JP" sz="1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6</a:t>
            </a:r>
            <a:r>
              <a:rPr lang="ja-JP" altLang="en-US" sz="1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か月のけがを負わせた。</a:t>
            </a:r>
          </a:p>
          <a:p>
            <a:pPr>
              <a:lnSpc>
                <a:spcPct val="150000"/>
              </a:lnSpc>
            </a:pPr>
            <a:r>
              <a:rPr lang="ja-JP" altLang="en-US" sz="1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このとき，加害者タローさんの責任を問うため，あるいは被害者ハナコさんの被った損害（治療費や慰謝料など）を救済するために，どのような裁判が始まるのだうか。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DFF14BC8-B218-EDF2-178B-CF1C52AA3B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9084" y="1864290"/>
            <a:ext cx="4924552" cy="2901673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13FD3DAD-D4D8-F0C0-AB8B-2D25D00227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880" y="0"/>
            <a:ext cx="2206943" cy="768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345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88D4DCD-4A4A-718F-9CDA-B919A26BF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フッター プレースホルダー 16">
            <a:extLst>
              <a:ext uri="{FF2B5EF4-FFF2-40B4-BE49-F238E27FC236}">
                <a16:creationId xmlns:a16="http://schemas.microsoft.com/office/drawing/2014/main" id="{97356AA2-4824-B754-3C72-70EFC3112D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216900" y="6492875"/>
            <a:ext cx="3975100" cy="365125"/>
          </a:xfrm>
        </p:spPr>
        <p:txBody>
          <a:bodyPr/>
          <a:lstStyle/>
          <a:p>
            <a:r>
              <a:rPr lang="en-US" altLang="ja-JP"/>
              <a:t>25</a:t>
            </a:r>
            <a:r>
              <a:rPr lang="ja-JP" altLang="en-US"/>
              <a:t>　裁判所と司法権</a:t>
            </a:r>
          </a:p>
        </p:txBody>
      </p:sp>
      <p:graphicFrame>
        <p:nvGraphicFramePr>
          <p:cNvPr id="14" name="表 13">
            <a:extLst>
              <a:ext uri="{FF2B5EF4-FFF2-40B4-BE49-F238E27FC236}">
                <a16:creationId xmlns:a16="http://schemas.microsoft.com/office/drawing/2014/main" id="{4C872E40-E900-808E-50D0-BFBC281094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0301381"/>
              </p:ext>
            </p:extLst>
          </p:nvPr>
        </p:nvGraphicFramePr>
        <p:xfrm>
          <a:off x="1089891" y="962024"/>
          <a:ext cx="10012218" cy="5428948"/>
        </p:xfrm>
        <a:graphic>
          <a:graphicData uri="http://schemas.openxmlformats.org/drawingml/2006/table">
            <a:tbl>
              <a:tblPr firstRow="1" firstCol="1" bandRow="1"/>
              <a:tblGrid>
                <a:gridCol w="1020927">
                  <a:extLst>
                    <a:ext uri="{9D8B030D-6E8A-4147-A177-3AD203B41FA5}">
                      <a16:colId xmlns:a16="http://schemas.microsoft.com/office/drawing/2014/main" val="2816578201"/>
                    </a:ext>
                  </a:extLst>
                </a:gridCol>
                <a:gridCol w="1736659">
                  <a:extLst>
                    <a:ext uri="{9D8B030D-6E8A-4147-A177-3AD203B41FA5}">
                      <a16:colId xmlns:a16="http://schemas.microsoft.com/office/drawing/2014/main" val="380120097"/>
                    </a:ext>
                  </a:extLst>
                </a:gridCol>
                <a:gridCol w="7254632">
                  <a:extLst>
                    <a:ext uri="{9D8B030D-6E8A-4147-A177-3AD203B41FA5}">
                      <a16:colId xmlns:a16="http://schemas.microsoft.com/office/drawing/2014/main" val="2409948339"/>
                    </a:ext>
                  </a:extLst>
                </a:gridCol>
              </a:tblGrid>
              <a:tr h="1357236">
                <a:tc rowSpan="7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ja-JP" altLang="en-US" sz="1400" kern="100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  <a:cs typeface="ＭＳ Ｐゴシック" panose="020B0600070205080204" pitchFamily="50" charset="-128"/>
                        </a:rPr>
                        <a:t>刑事</a:t>
                      </a:r>
                      <a:r>
                        <a:rPr lang="ja-JP" sz="1400" kern="100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  <a:cs typeface="ＭＳ Ｐゴシック" panose="020B0600070205080204" pitchFamily="50" charset="-128"/>
                        </a:rPr>
                        <a:t>裁判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ja-JP" sz="1400" kern="100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  <a:cs typeface="ＭＳ Ｐゴシック" panose="020B0600070205080204" pitchFamily="50" charset="-128"/>
                        </a:rPr>
                        <a:t>争う内容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 kern="1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ＭＳ ゴシック" panose="020B0609070205080204" pitchFamily="49" charset="-128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 </a:t>
                      </a:r>
                      <a:endParaRPr kumimoji="1" lang="ja-JP" alt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1794446"/>
                  </a:ext>
                </a:extLst>
              </a:tr>
              <a:tr h="678619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400" kern="100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  <a:cs typeface="ＭＳ Ｐゴシック" panose="020B0600070205080204" pitchFamily="50" charset="-128"/>
                        </a:rPr>
                        <a:t> </a:t>
                      </a:r>
                      <a:endParaRPr lang="ja-JP" sz="1400" kern="100" dirty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ＭＳ Ｐゴシック" panose="020B0600070205080204" pitchFamily="50" charset="-128"/>
                      </a:endParaRPr>
                    </a:p>
                    <a:p>
                      <a:r>
                        <a:rPr lang="en-US" sz="1400" kern="100" dirty="0"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  <a:cs typeface="ＭＳ Ｐゴシック" panose="020B0600070205080204" pitchFamily="50" charset="-128"/>
                        </a:rPr>
                        <a:t> </a:t>
                      </a:r>
                      <a:endParaRPr kumimoji="1" lang="ja-JP" altLang="en-US" sz="1400" dirty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57419904"/>
                  </a:ext>
                </a:extLst>
              </a:tr>
              <a:tr h="678619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buNone/>
                      </a:pPr>
                      <a:endParaRPr lang="ja-JP" sz="1400" kern="100" dirty="0"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  <a:cs typeface="ＭＳ Ｐゴシック" panose="020B0600070205080204" pitchFamily="50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8646744"/>
                  </a:ext>
                </a:extLst>
              </a:tr>
              <a:tr h="595619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900" kern="1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ＭＳ ゴシック" panose="020B0609070205080204" pitchFamily="49" charset="-128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 </a:t>
                      </a:r>
                      <a:endParaRPr lang="ja-JP" sz="1200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ＭＳ Ｐゴシック" panose="020B0600070205080204" pitchFamily="50" charset="-128"/>
                      </a:endParaRPr>
                    </a:p>
                    <a:p>
                      <a:r>
                        <a:rPr lang="en-US" sz="900" kern="1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ＭＳ ゴシック" panose="020B0609070205080204" pitchFamily="49" charset="-128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 </a:t>
                      </a:r>
                      <a:endParaRPr kumimoji="1" lang="ja-JP" alt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051979"/>
                  </a:ext>
                </a:extLst>
              </a:tr>
              <a:tr h="761617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buNone/>
                      </a:pPr>
                      <a:endParaRPr lang="ja-JP" sz="1200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ＭＳ Ｐゴシック" panose="020B0600070205080204" pitchFamily="50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6271179"/>
                  </a:ext>
                </a:extLst>
              </a:tr>
              <a:tr h="678619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900" kern="1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ＭＳ ゴシック" panose="020B0609070205080204" pitchFamily="49" charset="-128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 </a:t>
                      </a:r>
                      <a:endParaRPr lang="ja-JP" sz="1200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ＭＳ Ｐゴシック" panose="020B0600070205080204" pitchFamily="50" charset="-128"/>
                      </a:endParaRPr>
                    </a:p>
                    <a:p>
                      <a:r>
                        <a:rPr lang="en-US" sz="900" kern="1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ＭＳ ゴシック" panose="020B0609070205080204" pitchFamily="49" charset="-128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 </a:t>
                      </a:r>
                      <a:endParaRPr kumimoji="1" lang="ja-JP" alt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4706413"/>
                  </a:ext>
                </a:extLst>
              </a:tr>
              <a:tr h="678619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buNone/>
                      </a:pPr>
                      <a:endParaRPr lang="ja-JP" sz="1200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ＭＳ Ｐゴシック" panose="020B0600070205080204" pitchFamily="50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9792423"/>
                  </a:ext>
                </a:extLst>
              </a:tr>
            </a:tbl>
          </a:graphicData>
        </a:graphic>
      </p:graphicFrame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C01F072-70DB-5285-FF95-990A05B0C354}"/>
              </a:ext>
            </a:extLst>
          </p:cNvPr>
          <p:cNvSpPr txBox="1"/>
          <p:nvPr/>
        </p:nvSpPr>
        <p:spPr>
          <a:xfrm>
            <a:off x="1089891" y="387442"/>
            <a:ext cx="6096000" cy="3352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buNone/>
            </a:pPr>
            <a:r>
              <a:rPr lang="ja-JP" altLang="ja-JP" sz="1400" dirty="0"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ＭＳ Ｐゴシック" panose="020B0600070205080204" pitchFamily="50" charset="-128"/>
              </a:rPr>
              <a:t>▶︎刑事裁判と民事裁判について</a:t>
            </a:r>
            <a:r>
              <a:rPr lang="en-US" altLang="ja-JP" sz="1400" dirty="0"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ＭＳ Ｐゴシック" panose="020B0600070205080204" pitchFamily="50" charset="-128"/>
              </a:rPr>
              <a:t>136</a:t>
            </a:r>
            <a:r>
              <a:rPr lang="ja-JP" altLang="ja-JP" sz="1400" dirty="0"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ＭＳ Ｐゴシック" panose="020B0600070205080204" pitchFamily="50" charset="-128"/>
              </a:rPr>
              <a:t>ページの文章などから整理</a:t>
            </a:r>
            <a:r>
              <a:rPr lang="ja-JP" altLang="ja-JP" sz="1400"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ＭＳ Ｐゴシック" panose="020B0600070205080204" pitchFamily="50" charset="-128"/>
              </a:rPr>
              <a:t>しよう。</a:t>
            </a:r>
            <a:endParaRPr lang="ja-JP" altLang="ja-JP" sz="1400" dirty="0">
              <a:effectLst/>
              <a:latin typeface="游ゴシック" panose="020B0400000000000000" pitchFamily="50" charset="-128"/>
              <a:ea typeface="游ゴシック" panose="020B0400000000000000" pitchFamily="50" charset="-128"/>
              <a:cs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93371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69577FE-7810-A889-1D09-12FA719DEF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フッター プレースホルダー 16">
            <a:extLst>
              <a:ext uri="{FF2B5EF4-FFF2-40B4-BE49-F238E27FC236}">
                <a16:creationId xmlns:a16="http://schemas.microsoft.com/office/drawing/2014/main" id="{66D541FB-1A3E-65D4-5581-840D3DA1E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91155" y="6492875"/>
            <a:ext cx="3975100" cy="365125"/>
          </a:xfrm>
        </p:spPr>
        <p:txBody>
          <a:bodyPr/>
          <a:lstStyle/>
          <a:p>
            <a:r>
              <a:rPr lang="en-US" altLang="ja-JP"/>
              <a:t>25</a:t>
            </a:r>
            <a:r>
              <a:rPr lang="ja-JP" altLang="en-US"/>
              <a:t>　裁判所と司法権</a:t>
            </a: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002F553D-1F60-EA95-5C6B-2C4CC788A6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4036807"/>
              </p:ext>
            </p:extLst>
          </p:nvPr>
        </p:nvGraphicFramePr>
        <p:xfrm>
          <a:off x="1062183" y="655781"/>
          <a:ext cx="10012218" cy="5439600"/>
        </p:xfrm>
        <a:graphic>
          <a:graphicData uri="http://schemas.openxmlformats.org/drawingml/2006/table">
            <a:tbl>
              <a:tblPr firstRow="1" firstCol="1" bandRow="1"/>
              <a:tblGrid>
                <a:gridCol w="1020927">
                  <a:extLst>
                    <a:ext uri="{9D8B030D-6E8A-4147-A177-3AD203B41FA5}">
                      <a16:colId xmlns:a16="http://schemas.microsoft.com/office/drawing/2014/main" val="2816578201"/>
                    </a:ext>
                  </a:extLst>
                </a:gridCol>
                <a:gridCol w="1736659">
                  <a:extLst>
                    <a:ext uri="{9D8B030D-6E8A-4147-A177-3AD203B41FA5}">
                      <a16:colId xmlns:a16="http://schemas.microsoft.com/office/drawing/2014/main" val="380120097"/>
                    </a:ext>
                  </a:extLst>
                </a:gridCol>
                <a:gridCol w="7254632">
                  <a:extLst>
                    <a:ext uri="{9D8B030D-6E8A-4147-A177-3AD203B41FA5}">
                      <a16:colId xmlns:a16="http://schemas.microsoft.com/office/drawing/2014/main" val="2409948339"/>
                    </a:ext>
                  </a:extLst>
                </a:gridCol>
              </a:tblGrid>
              <a:tr h="1357200">
                <a:tc rowSpan="7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ja-JP" sz="1400" kern="100" dirty="0">
                          <a:effectLst/>
                          <a:latin typeface="ＭＳ Ｐゴシック" panose="020B0600070205080204" pitchFamily="50" charset="-128"/>
                          <a:ea typeface="ＭＳ ゴシック" panose="020B0609070205080204" pitchFamily="49" charset="-128"/>
                          <a:cs typeface="ＭＳ Ｐゴシック" panose="020B0600070205080204" pitchFamily="50" charset="-128"/>
                        </a:rPr>
                        <a:t>民事裁判</a:t>
                      </a:r>
                      <a:endParaRPr lang="ja-JP" sz="1400" kern="100" dirty="0"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ＭＳ Ｐゴシック" panose="020B0600070205080204" pitchFamily="50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ja-JP" sz="1400" kern="100" dirty="0">
                          <a:effectLst/>
                          <a:latin typeface="ＭＳ Ｐゴシック" panose="020B0600070205080204" pitchFamily="50" charset="-128"/>
                          <a:ea typeface="ＭＳ ゴシック" panose="020B0609070205080204" pitchFamily="49" charset="-128"/>
                          <a:cs typeface="ＭＳ Ｐゴシック" panose="020B0600070205080204" pitchFamily="50" charset="-128"/>
                        </a:rPr>
                        <a:t>争う内容</a:t>
                      </a:r>
                      <a:endParaRPr lang="ja-JP" sz="1400" kern="100" dirty="0"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ＭＳ Ｐゴシック" panose="020B0600070205080204" pitchFamily="50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 kern="1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ＭＳ ゴシック" panose="020B0609070205080204" pitchFamily="49" charset="-128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 </a:t>
                      </a:r>
                      <a:endParaRPr kumimoji="1" lang="ja-JP" alt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1794446"/>
                  </a:ext>
                </a:extLst>
              </a:tr>
              <a:tr h="6804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400" kern="100" dirty="0">
                          <a:effectLst/>
                          <a:latin typeface="ＭＳ ゴシック" panose="020B0609070205080204" pitchFamily="49" charset="-128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 </a:t>
                      </a:r>
                      <a:endParaRPr lang="ja-JP" sz="1400" kern="100" dirty="0"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ＭＳ Ｐゴシック" panose="020B0600070205080204" pitchFamily="50" charset="-128"/>
                      </a:endParaRPr>
                    </a:p>
                    <a:p>
                      <a:r>
                        <a:rPr lang="en-US" sz="1400" kern="100" dirty="0">
                          <a:effectLst/>
                          <a:latin typeface="ＭＳ ゴシック" panose="020B0609070205080204" pitchFamily="49" charset="-128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 </a:t>
                      </a:r>
                      <a:endParaRPr kumimoji="1" lang="ja-JP" altLang="en-US" sz="1400" dirty="0">
                        <a:effectLst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57419904"/>
                  </a:ext>
                </a:extLst>
              </a:tr>
              <a:tr h="6804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buNone/>
                      </a:pPr>
                      <a:endParaRPr lang="ja-JP" sz="1400" kern="100" dirty="0"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ＭＳ Ｐゴシック" panose="020B0600070205080204" pitchFamily="50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8646744"/>
                  </a:ext>
                </a:extLst>
              </a:tr>
              <a:tr h="6804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400" kern="1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ＭＳ ゴシック" panose="020B0609070205080204" pitchFamily="49" charset="-128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 </a:t>
                      </a:r>
                      <a:endParaRPr lang="ja-JP" sz="1400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ＭＳ Ｐゴシック" panose="020B0600070205080204" pitchFamily="50" charset="-128"/>
                      </a:endParaRPr>
                    </a:p>
                    <a:p>
                      <a:r>
                        <a:rPr lang="en-US" sz="1400" kern="1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ＭＳ ゴシック" panose="020B0609070205080204" pitchFamily="49" charset="-128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 </a:t>
                      </a:r>
                      <a:endParaRPr kumimoji="1" lang="ja-JP" altLang="en-US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051979"/>
                  </a:ext>
                </a:extLst>
              </a:tr>
              <a:tr h="6804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buNone/>
                      </a:pPr>
                      <a:endParaRPr lang="ja-JP" sz="1200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ＭＳ Ｐゴシック" panose="020B0600070205080204" pitchFamily="50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6271179"/>
                  </a:ext>
                </a:extLst>
              </a:tr>
              <a:tr h="6804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900" kern="1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ＭＳ ゴシック" panose="020B0609070205080204" pitchFamily="49" charset="-128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 </a:t>
                      </a:r>
                      <a:endParaRPr lang="ja-JP" sz="1200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ＭＳ Ｐゴシック" panose="020B0600070205080204" pitchFamily="50" charset="-128"/>
                      </a:endParaRPr>
                    </a:p>
                    <a:p>
                      <a:r>
                        <a:rPr lang="en-US" sz="900" kern="1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ＭＳ ゴシック" panose="020B0609070205080204" pitchFamily="49" charset="-128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 </a:t>
                      </a:r>
                      <a:endParaRPr kumimoji="1" lang="ja-JP" alt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4706413"/>
                  </a:ext>
                </a:extLst>
              </a:tr>
              <a:tr h="6804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buNone/>
                      </a:pPr>
                      <a:endParaRPr lang="ja-JP" sz="1200" kern="1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ＭＳ Ｐゴシック" panose="020B0600070205080204" pitchFamily="50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97924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3986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C345651-6DD3-0F44-2D78-D7C1CE89EF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フッター プレースホルダー 16">
            <a:extLst>
              <a:ext uri="{FF2B5EF4-FFF2-40B4-BE49-F238E27FC236}">
                <a16:creationId xmlns:a16="http://schemas.microsoft.com/office/drawing/2014/main" id="{05D5F7E0-5240-E34A-882C-487DF38A96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994486" y="6492875"/>
            <a:ext cx="3975100" cy="365125"/>
          </a:xfrm>
        </p:spPr>
        <p:txBody>
          <a:bodyPr/>
          <a:lstStyle/>
          <a:p>
            <a:r>
              <a:rPr lang="en-US" altLang="ja-JP"/>
              <a:t>25</a:t>
            </a:r>
            <a:r>
              <a:rPr lang="ja-JP" altLang="en-US"/>
              <a:t>　裁判所と司法権</a:t>
            </a: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5F8E00B9-A126-B5BD-94BD-55E8CDB653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8058431"/>
              </p:ext>
            </p:extLst>
          </p:nvPr>
        </p:nvGraphicFramePr>
        <p:xfrm>
          <a:off x="1709732" y="1068640"/>
          <a:ext cx="9272304" cy="5058613"/>
        </p:xfrm>
        <a:graphic>
          <a:graphicData uri="http://schemas.openxmlformats.org/drawingml/2006/table">
            <a:tbl>
              <a:tblPr firstRow="1" firstCol="1" bandRow="1"/>
              <a:tblGrid>
                <a:gridCol w="2178995">
                  <a:extLst>
                    <a:ext uri="{9D8B030D-6E8A-4147-A177-3AD203B41FA5}">
                      <a16:colId xmlns:a16="http://schemas.microsoft.com/office/drawing/2014/main" val="2154407713"/>
                    </a:ext>
                  </a:extLst>
                </a:gridCol>
                <a:gridCol w="7093309">
                  <a:extLst>
                    <a:ext uri="{9D8B030D-6E8A-4147-A177-3AD203B41FA5}">
                      <a16:colId xmlns:a16="http://schemas.microsoft.com/office/drawing/2014/main" val="2482557374"/>
                    </a:ext>
                  </a:extLst>
                </a:gridCol>
              </a:tblGrid>
              <a:tr h="505861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ja-JP" sz="1400" kern="100" dirty="0">
                          <a:effectLst/>
                          <a:latin typeface="ＭＳ Ｐゴシック" panose="020B0600070205080204" pitchFamily="50" charset="-128"/>
                          <a:ea typeface="ＭＳ ゴシック" panose="020B0609070205080204" pitchFamily="49" charset="-128"/>
                          <a:cs typeface="ＭＳ Ｐゴシック" panose="020B0600070205080204" pitchFamily="50" charset="-128"/>
                        </a:rPr>
                        <a:t>刑事裁判と民事裁判</a:t>
                      </a:r>
                      <a:endParaRPr lang="en-US" altLang="ja-JP" sz="1400" kern="100" dirty="0">
                        <a:effectLst/>
                        <a:latin typeface="ＭＳ Ｐゴシック" panose="020B0600070205080204" pitchFamily="50" charset="-128"/>
                        <a:ea typeface="ＭＳ ゴシック" panose="020B0609070205080204" pitchFamily="49" charset="-128"/>
                        <a:cs typeface="ＭＳ Ｐゴシック" panose="020B0600070205080204" pitchFamily="50" charset="-128"/>
                      </a:endParaRPr>
                    </a:p>
                    <a:p>
                      <a:pPr algn="ctr">
                        <a:buNone/>
                      </a:pPr>
                      <a:r>
                        <a:rPr lang="ja-JP" sz="1400" kern="100" dirty="0">
                          <a:effectLst/>
                          <a:latin typeface="ＭＳ Ｐゴシック" panose="020B0600070205080204" pitchFamily="50" charset="-128"/>
                          <a:ea typeface="ＭＳ ゴシック" panose="020B0609070205080204" pitchFamily="49" charset="-128"/>
                          <a:cs typeface="ＭＳ Ｐゴシック" panose="020B0600070205080204" pitchFamily="50" charset="-128"/>
                        </a:rPr>
                        <a:t>の違い</a:t>
                      </a:r>
                      <a:endParaRPr lang="ja-JP" sz="1400" kern="100" dirty="0"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ＭＳ Ｐゴシック" panose="020B0600070205080204" pitchFamily="50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900" kern="100" dirty="0">
                          <a:effectLst/>
                          <a:latin typeface="ＭＳ ゴシック" panose="020B0609070205080204" pitchFamily="49" charset="-128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 </a:t>
                      </a:r>
                      <a:endParaRPr lang="ja-JP" sz="1200" kern="100" dirty="0"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ＭＳ Ｐゴシック" panose="020B0600070205080204" pitchFamily="50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0368923"/>
                  </a:ext>
                </a:extLst>
              </a:tr>
            </a:tbl>
          </a:graphicData>
        </a:graphic>
      </p:graphicFrame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E893911-F1EA-05BC-2CA9-4813E9E0539C}"/>
              </a:ext>
            </a:extLst>
          </p:cNvPr>
          <p:cNvSpPr txBox="1"/>
          <p:nvPr/>
        </p:nvSpPr>
        <p:spPr>
          <a:xfrm>
            <a:off x="1632151" y="535375"/>
            <a:ext cx="8532573" cy="3352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buNone/>
            </a:pPr>
            <a:r>
              <a:rPr lang="ja-JP" altLang="ja-JP" sz="1400"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ＭＳ Ｐゴシック" panose="020B0600070205080204" pitchFamily="50" charset="-128"/>
              </a:rPr>
              <a:t>▶︎</a:t>
            </a:r>
            <a:r>
              <a:rPr lang="en-US" altLang="ja-JP" sz="1400" dirty="0">
                <a:latin typeface="游ゴシック" panose="020B0400000000000000" pitchFamily="50" charset="-128"/>
                <a:ea typeface="游ゴシック" panose="020B0400000000000000" pitchFamily="50" charset="-128"/>
                <a:cs typeface="ＭＳ Ｐゴシック" panose="020B0600070205080204" pitchFamily="50" charset="-128"/>
              </a:rPr>
              <a:t> </a:t>
            </a:r>
            <a:r>
              <a:rPr lang="ja-JP" altLang="en-US" sz="1400">
                <a:latin typeface="游ゴシック" panose="020B0400000000000000" pitchFamily="50" charset="-128"/>
                <a:ea typeface="游ゴシック" panose="020B0400000000000000" pitchFamily="50" charset="-128"/>
                <a:cs typeface="ＭＳ Ｐゴシック" panose="020B0600070205080204" pitchFamily="50" charset="-128"/>
              </a:rPr>
              <a:t>これまでの作業</a:t>
            </a:r>
            <a:r>
              <a:rPr lang="ja-JP" altLang="ja-JP" sz="1400"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ＭＳ Ｐゴシック" panose="020B0600070205080204" pitchFamily="50" charset="-128"/>
              </a:rPr>
              <a:t>の</a:t>
            </a:r>
            <a:r>
              <a:rPr lang="ja-JP" altLang="ja-JP" sz="1400" dirty="0">
                <a:effectLst/>
                <a:latin typeface="游ゴシック" panose="020B0400000000000000" pitchFamily="50" charset="-128"/>
                <a:ea typeface="游ゴシック" panose="020B0400000000000000" pitchFamily="50" charset="-128"/>
                <a:cs typeface="ＭＳ Ｐゴシック" panose="020B0600070205080204" pitchFamily="50" charset="-128"/>
              </a:rPr>
              <a:t>上で，２つの裁判の違いについて気づいたことを書き出そう。</a:t>
            </a:r>
          </a:p>
        </p:txBody>
      </p:sp>
    </p:spTree>
    <p:extLst>
      <p:ext uri="{BB962C8B-B14F-4D97-AF65-F5344CB8AC3E}">
        <p14:creationId xmlns:p14="http://schemas.microsoft.com/office/powerpoint/2010/main" val="2671711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6DA445D-D0CF-7C70-F75A-74EFF00118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フッター プレースホルダー 16">
            <a:extLst>
              <a:ext uri="{FF2B5EF4-FFF2-40B4-BE49-F238E27FC236}">
                <a16:creationId xmlns:a16="http://schemas.microsoft.com/office/drawing/2014/main" id="{FD7D7851-00B5-EDF5-D5F6-A35EA5D886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983518" y="6475753"/>
            <a:ext cx="3975100" cy="365125"/>
          </a:xfrm>
        </p:spPr>
        <p:txBody>
          <a:bodyPr/>
          <a:lstStyle/>
          <a:p>
            <a:r>
              <a:rPr lang="en-US" altLang="ja-JP" dirty="0"/>
              <a:t>25</a:t>
            </a:r>
            <a:r>
              <a:rPr lang="ja-JP" altLang="en-US" dirty="0"/>
              <a:t>　裁判所と司法権</a:t>
            </a:r>
          </a:p>
        </p:txBody>
      </p: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9E88A00E-82ED-9BBF-0D7E-292859DCCB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723513"/>
              </p:ext>
            </p:extLst>
          </p:nvPr>
        </p:nvGraphicFramePr>
        <p:xfrm>
          <a:off x="999604" y="824861"/>
          <a:ext cx="10259060" cy="5379665"/>
        </p:xfrm>
        <a:graphic>
          <a:graphicData uri="http://schemas.openxmlformats.org/drawingml/2006/table">
            <a:tbl>
              <a:tblPr firstRow="1" firstCol="1" bandRow="1"/>
              <a:tblGrid>
                <a:gridCol w="1813560">
                  <a:extLst>
                    <a:ext uri="{9D8B030D-6E8A-4147-A177-3AD203B41FA5}">
                      <a16:colId xmlns:a16="http://schemas.microsoft.com/office/drawing/2014/main" val="2623570635"/>
                    </a:ext>
                  </a:extLst>
                </a:gridCol>
                <a:gridCol w="8445500">
                  <a:extLst>
                    <a:ext uri="{9D8B030D-6E8A-4147-A177-3AD203B41FA5}">
                      <a16:colId xmlns:a16="http://schemas.microsoft.com/office/drawing/2014/main" val="4187851142"/>
                    </a:ext>
                  </a:extLst>
                </a:gridCol>
              </a:tblGrid>
              <a:tr h="107593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ja-JP" sz="1400" kern="100" dirty="0">
                          <a:effectLst/>
                          <a:latin typeface="ＭＳ Ｐゴシック" panose="020B0600070205080204" pitchFamily="50" charset="-128"/>
                          <a:ea typeface="ＭＳ ゴシック" panose="020B0609070205080204" pitchFamily="49" charset="-128"/>
                          <a:cs typeface="ＭＳ Ｐゴシック" panose="020B0600070205080204" pitchFamily="50" charset="-128"/>
                        </a:rPr>
                        <a:t>自分の考え</a:t>
                      </a:r>
                      <a:endParaRPr lang="ja-JP" sz="1400" kern="100" dirty="0"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ＭＳ Ｐゴシック" panose="020B0600070205080204" pitchFamily="50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00" kern="100" dirty="0">
                          <a:effectLst/>
                          <a:latin typeface="ＭＳ ゴシック" panose="020B0609070205080204" pitchFamily="49" charset="-128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 </a:t>
                      </a:r>
                      <a:endParaRPr lang="ja-JP" sz="1200" kern="100" dirty="0"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ＭＳ Ｐゴシック" panose="020B0600070205080204" pitchFamily="50" charset="-128"/>
                      </a:endParaRPr>
                    </a:p>
                    <a:p>
                      <a:pPr>
                        <a:buNone/>
                      </a:pPr>
                      <a:r>
                        <a:rPr lang="en-US" sz="1050" kern="100" dirty="0">
                          <a:effectLst/>
                          <a:latin typeface="ＭＳ ゴシック" panose="020B0609070205080204" pitchFamily="49" charset="-128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 </a:t>
                      </a:r>
                      <a:endParaRPr lang="ja-JP" sz="1200" kern="100" dirty="0"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ＭＳ Ｐゴシック" panose="020B0600070205080204" pitchFamily="50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4933934"/>
                  </a:ext>
                </a:extLst>
              </a:tr>
              <a:tr h="107593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50" kern="100" dirty="0">
                          <a:effectLst/>
                          <a:latin typeface="ＭＳ ゴシック" panose="020B0609070205080204" pitchFamily="49" charset="-128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 </a:t>
                      </a:r>
                      <a:endParaRPr lang="ja-JP" sz="1200" kern="100" dirty="0"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ＭＳ Ｐゴシック" panose="020B0600070205080204" pitchFamily="50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50" kern="100" dirty="0">
                          <a:effectLst/>
                          <a:latin typeface="ＭＳ ゴシック" panose="020B0609070205080204" pitchFamily="49" charset="-128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 </a:t>
                      </a:r>
                      <a:endParaRPr lang="ja-JP" sz="1200" kern="100" dirty="0"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ＭＳ Ｐゴシック" panose="020B0600070205080204" pitchFamily="50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5142220"/>
                  </a:ext>
                </a:extLst>
              </a:tr>
              <a:tr h="1075933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050" kern="100">
                          <a:effectLst/>
                          <a:latin typeface="ＭＳ ゴシック" panose="020B0609070205080204" pitchFamily="49" charset="-128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 </a:t>
                      </a:r>
                      <a:endParaRPr lang="ja-JP" sz="1200" kern="100"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ＭＳ Ｐゴシック" panose="020B0600070205080204" pitchFamily="50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900" kern="100" dirty="0">
                          <a:effectLst/>
                          <a:latin typeface="ＭＳ ゴシック" panose="020B0609070205080204" pitchFamily="49" charset="-128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 </a:t>
                      </a:r>
                      <a:endParaRPr lang="ja-JP" sz="1200" kern="100" dirty="0"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ＭＳ Ｐゴシック" panose="020B0600070205080204" pitchFamily="50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6482805"/>
                  </a:ext>
                </a:extLst>
              </a:tr>
              <a:tr h="1075933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050" kern="100">
                          <a:effectLst/>
                          <a:latin typeface="ＭＳ ゴシック" panose="020B0609070205080204" pitchFamily="49" charset="-128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 </a:t>
                      </a:r>
                      <a:endParaRPr lang="ja-JP" sz="1200" kern="100"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ＭＳ Ｐゴシック" panose="020B0600070205080204" pitchFamily="50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900" kern="100" dirty="0">
                          <a:effectLst/>
                          <a:latin typeface="ＭＳ ゴシック" panose="020B0609070205080204" pitchFamily="49" charset="-128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 </a:t>
                      </a:r>
                      <a:endParaRPr lang="ja-JP" sz="1200" kern="100" dirty="0"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ＭＳ Ｐゴシック" panose="020B0600070205080204" pitchFamily="50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5398149"/>
                  </a:ext>
                </a:extLst>
              </a:tr>
              <a:tr h="1075933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en-US" sz="1050" kern="100">
                          <a:effectLst/>
                          <a:latin typeface="ＭＳ ゴシック" panose="020B0609070205080204" pitchFamily="49" charset="-128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 </a:t>
                      </a:r>
                      <a:endParaRPr lang="ja-JP" sz="1200" kern="100"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ＭＳ Ｐゴシック" panose="020B0600070205080204" pitchFamily="50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900" kern="100" dirty="0">
                          <a:effectLst/>
                          <a:latin typeface="ＭＳ ゴシック" panose="020B0609070205080204" pitchFamily="49" charset="-128"/>
                          <a:ea typeface="ＭＳ Ｐゴシック" panose="020B0600070205080204" pitchFamily="50" charset="-128"/>
                          <a:cs typeface="ＭＳ Ｐゴシック" panose="020B0600070205080204" pitchFamily="50" charset="-128"/>
                        </a:rPr>
                        <a:t> </a:t>
                      </a:r>
                      <a:endParaRPr lang="ja-JP" sz="1200" kern="100" dirty="0"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ＭＳ Ｐゴシック" panose="020B0600070205080204" pitchFamily="50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542065"/>
                  </a:ext>
                </a:extLst>
              </a:tr>
            </a:tbl>
          </a:graphicData>
        </a:graphic>
      </p:graphicFrame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697B89FE-ACB2-0438-A60D-2B9267FB886A}"/>
              </a:ext>
            </a:extLst>
          </p:cNvPr>
          <p:cNvSpPr txBox="1"/>
          <p:nvPr/>
        </p:nvSpPr>
        <p:spPr>
          <a:xfrm>
            <a:off x="1953216" y="-102665"/>
            <a:ext cx="10125869" cy="732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2400" dirty="0"/>
              <a:t> </a:t>
            </a:r>
            <a:endParaRPr lang="ja-JP" altLang="en-US" sz="1600" b="1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r>
              <a:rPr lang="ja-JP" altLang="en-US" sz="1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タローさんが起こした事故は「</a:t>
            </a:r>
            <a:r>
              <a:rPr lang="en-US" altLang="ja-JP" sz="1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1</a:t>
            </a:r>
            <a:r>
              <a:rPr lang="ja-JP" altLang="en-US" sz="1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回」なのに，なぜ「</a:t>
            </a:r>
            <a:r>
              <a:rPr lang="en-US" altLang="ja-JP" sz="1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2</a:t>
            </a:r>
            <a:r>
              <a:rPr lang="ja-JP" altLang="en-US" sz="1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回」裁判を受けなくてはならないのだろうか？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935116EF-0006-068B-519D-B98F6B55B3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744" y="92363"/>
            <a:ext cx="1103472" cy="64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81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数学 16 x 9">
  <a:themeElements>
    <a:clrScheme name="黄緑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タイトルのレイアウト" id="{C5A702F3-05F1-4A19-8EF3-1B057F44A917}" vid="{E42FDBA0-9A71-4B4F-974B-C1FC86CC5761}"/>
    </a:ext>
  </a:extLst>
</a:theme>
</file>

<file path=ppt/theme/theme2.xml><?xml version="1.0" encoding="utf-8"?>
<a:theme xmlns:a="http://schemas.openxmlformats.org/drawingml/2006/main" name="1_数学 16 x 9">
  <a:themeElements>
    <a:clrScheme name="黄緑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タイトルのレイアウト" id="{C5A702F3-05F1-4A19-8EF3-1B057F44A917}" vid="{E42FDBA0-9A71-4B4F-974B-C1FC86CC5761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公共資料集ワークシートテンプレート案１</Template>
  <TotalTime>34</TotalTime>
  <Words>257</Words>
  <Application>Microsoft Macintosh PowerPoint</Application>
  <PresentationFormat>ワイド画面</PresentationFormat>
  <Paragraphs>46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6</vt:i4>
      </vt:variant>
    </vt:vector>
  </HeadingPairs>
  <TitlesOfParts>
    <vt:vector size="14" baseType="lpstr">
      <vt:lpstr>Meiryo UI</vt:lpstr>
      <vt:lpstr>ＭＳ Ｐゴシック</vt:lpstr>
      <vt:lpstr>ＭＳ ゴシック</vt:lpstr>
      <vt:lpstr>游ゴシック</vt:lpstr>
      <vt:lpstr>Arial</vt:lpstr>
      <vt:lpstr>Euphemia</vt:lpstr>
      <vt:lpstr>数学 16 x 9</vt:lpstr>
      <vt:lpstr>1_数学 16 x 9</vt:lpstr>
      <vt:lpstr>25　裁判所と司法権</vt:lpstr>
      <vt:lpstr>次の出来事によって始まる裁判で，「刑事裁判（事件）」と「民事裁判（事件）」はどこが異なるのかまとめてみよう。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共有 清水書院</dc:creator>
  <cp:lastModifiedBy>栄 中沖</cp:lastModifiedBy>
  <cp:revision>12</cp:revision>
  <dcterms:created xsi:type="dcterms:W3CDTF">2025-06-26T05:02:22Z</dcterms:created>
  <dcterms:modified xsi:type="dcterms:W3CDTF">2026-03-05T05:19:17Z</dcterms:modified>
</cp:coreProperties>
</file>